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8"/>
  </p:sldMasterIdLst>
  <p:notesMasterIdLst>
    <p:notesMasterId r:id="rId90"/>
  </p:notesMasterIdLst>
  <p:sldIdLst>
    <p:sldId id="256" r:id="rId19"/>
    <p:sldId id="258" r:id="rId20"/>
    <p:sldId id="329" r:id="rId21"/>
    <p:sldId id="330" r:id="rId22"/>
    <p:sldId id="273" r:id="rId23"/>
    <p:sldId id="272" r:id="rId24"/>
    <p:sldId id="267" r:id="rId25"/>
    <p:sldId id="274" r:id="rId26"/>
    <p:sldId id="275" r:id="rId27"/>
    <p:sldId id="276" r:id="rId28"/>
    <p:sldId id="277" r:id="rId29"/>
    <p:sldId id="278" r:id="rId30"/>
    <p:sldId id="279" r:id="rId31"/>
    <p:sldId id="366" r:id="rId32"/>
    <p:sldId id="367" r:id="rId33"/>
    <p:sldId id="280" r:id="rId34"/>
    <p:sldId id="368" r:id="rId35"/>
    <p:sldId id="282" r:id="rId36"/>
    <p:sldId id="290" r:id="rId37"/>
    <p:sldId id="370" r:id="rId38"/>
    <p:sldId id="283" r:id="rId39"/>
    <p:sldId id="286" r:id="rId40"/>
    <p:sldId id="287" r:id="rId41"/>
    <p:sldId id="294" r:id="rId42"/>
    <p:sldId id="288" r:id="rId43"/>
    <p:sldId id="360" r:id="rId44"/>
    <p:sldId id="362" r:id="rId45"/>
    <p:sldId id="296" r:id="rId46"/>
    <p:sldId id="372" r:id="rId47"/>
    <p:sldId id="304" r:id="rId48"/>
    <p:sldId id="297" r:id="rId49"/>
    <p:sldId id="301" r:id="rId50"/>
    <p:sldId id="302" r:id="rId51"/>
    <p:sldId id="363" r:id="rId52"/>
    <p:sldId id="303" r:id="rId53"/>
    <p:sldId id="364" r:id="rId54"/>
    <p:sldId id="299" r:id="rId55"/>
    <p:sldId id="308" r:id="rId56"/>
    <p:sldId id="312" r:id="rId57"/>
    <p:sldId id="309" r:id="rId58"/>
    <p:sldId id="317" r:id="rId59"/>
    <p:sldId id="313" r:id="rId60"/>
    <p:sldId id="314" r:id="rId61"/>
    <p:sldId id="315" r:id="rId62"/>
    <p:sldId id="321" r:id="rId63"/>
    <p:sldId id="318" r:id="rId64"/>
    <p:sldId id="323" r:id="rId65"/>
    <p:sldId id="319" r:id="rId66"/>
    <p:sldId id="320" r:id="rId67"/>
    <p:sldId id="332" r:id="rId68"/>
    <p:sldId id="336" r:id="rId69"/>
    <p:sldId id="333" r:id="rId70"/>
    <p:sldId id="334" r:id="rId71"/>
    <p:sldId id="337" r:id="rId72"/>
    <p:sldId id="338" r:id="rId73"/>
    <p:sldId id="339" r:id="rId74"/>
    <p:sldId id="340" r:id="rId75"/>
    <p:sldId id="373" r:id="rId76"/>
    <p:sldId id="341" r:id="rId77"/>
    <p:sldId id="342" r:id="rId78"/>
    <p:sldId id="343" r:id="rId79"/>
    <p:sldId id="354" r:id="rId80"/>
    <p:sldId id="345" r:id="rId81"/>
    <p:sldId id="346" r:id="rId82"/>
    <p:sldId id="355" r:id="rId83"/>
    <p:sldId id="356" r:id="rId84"/>
    <p:sldId id="357" r:id="rId85"/>
    <p:sldId id="270" r:id="rId86"/>
    <p:sldId id="359" r:id="rId87"/>
    <p:sldId id="271" r:id="rId88"/>
    <p:sldId id="262" r:id="rId89"/>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531" autoAdjust="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customXml" Target="../customXml/item5.xml"/><Relationship Id="rId90" Type="http://schemas.openxmlformats.org/officeDocument/2006/relationships/notesMaster" Target="notesMasters/notesMaster1.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customXml" Target="../customXml/item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customXml" Target="../customXml/item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1.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customXml" Target="../customXml/item7.xml"/><Relationship Id="rId71" Type="http://schemas.openxmlformats.org/officeDocument/2006/relationships/slide" Target="slides/slide53.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customXml" Target="../customXml/item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014A7-41FF-450C-ABC4-DBB3B2AB198F}" type="datetimeFigureOut">
              <a:rPr lang="en-US" smtClean="0"/>
              <a:t>5/28/2024</a:t>
            </a:fld>
            <a:endParaRPr lang="en-US"/>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B7405-54A2-4A96-8D8E-39DC8140CBD1}" type="slidenum">
              <a:rPr lang="en-US" smtClean="0"/>
              <a:t>‹nº›</a:t>
            </a:fld>
            <a:endParaRPr lang="en-US"/>
          </a:p>
        </p:txBody>
      </p:sp>
    </p:spTree>
    <p:extLst>
      <p:ext uri="{BB962C8B-B14F-4D97-AF65-F5344CB8AC3E}">
        <p14:creationId xmlns:p14="http://schemas.microsoft.com/office/powerpoint/2010/main" val="115727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smtClean="0"/>
              <a:t>Microglia</a:t>
            </a:r>
            <a:r>
              <a:rPr lang="pt-BR" dirty="0" smtClean="0"/>
              <a:t> geralmente não expressa CD163</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10</a:t>
            </a:fld>
            <a:endParaRPr lang="en-US"/>
          </a:p>
        </p:txBody>
      </p:sp>
    </p:spTree>
    <p:extLst>
      <p:ext uri="{BB962C8B-B14F-4D97-AF65-F5344CB8AC3E}">
        <p14:creationId xmlns:p14="http://schemas.microsoft.com/office/powerpoint/2010/main" val="339588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CHIKV infection and replication in neurons and astrocytes drive programmed cell death and innate immunity. Cells were either mock-infected or infected for 24–48 h with CHIKV (MOI of 1). Cells were then double stained using antibodies against CHIKV (in green), markers of astrocytes (GFAP, red), of neurons (Tuj1, not shown), markers of innate immunity (ISG15, in red), or markers of late apoptosis (cleaved PARP, in red). Of note, none of these antibodies stained mock-infected cells (not shown). (a) Cluster of mouse embryonic neurons (E16–19) were strongly stained for CHIKV. (b) Primary astrocytes from 1- to 2-day-old mice were stained for CHIKV. CHIKV infection was also evidenced in the CLTT mouse astrocyte cell line model stained for CHIKV (c), ISG15 (d), and cleaved PARP (e–f).</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31</a:t>
            </a:fld>
            <a:endParaRPr lang="en-US"/>
          </a:p>
        </p:txBody>
      </p:sp>
    </p:spTree>
    <p:extLst>
      <p:ext uri="{BB962C8B-B14F-4D97-AF65-F5344CB8AC3E}">
        <p14:creationId xmlns:p14="http://schemas.microsoft.com/office/powerpoint/2010/main" val="3479405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A, Bilateral </a:t>
            </a:r>
            <a:r>
              <a:rPr lang="en-US" altLang="en-US" dirty="0" err="1" smtClean="0"/>
              <a:t>frontoparietal</a:t>
            </a:r>
            <a:r>
              <a:rPr lang="en-US" altLang="en-US" dirty="0" smtClean="0"/>
              <a:t> white matter lesions with restricted diffusion. B, </a:t>
            </a:r>
            <a:r>
              <a:rPr lang="en-US" altLang="en-US" dirty="0" err="1" smtClean="0"/>
              <a:t>Postcontrast</a:t>
            </a:r>
            <a:r>
              <a:rPr lang="en-US" altLang="en-US" dirty="0" smtClean="0"/>
              <a:t> enhancement on T1WI fat-saturated images and mild </a:t>
            </a:r>
            <a:r>
              <a:rPr lang="en-US" altLang="en-US" dirty="0" err="1" smtClean="0"/>
              <a:t>ventriculomegaly</a:t>
            </a:r>
            <a:endParaRPr lang="en-US" altLang="en-US" dirty="0" smtClean="0"/>
          </a:p>
          <a:p>
            <a:r>
              <a:rPr lang="en-US" altLang="en-US" dirty="0" smtClean="0"/>
              <a:t>Fig 2. A, Foci of demyelination in subcortical white matter (</a:t>
            </a:r>
            <a:r>
              <a:rPr lang="en-US" altLang="en-US" dirty="0" err="1" smtClean="0"/>
              <a:t>Luxol</a:t>
            </a:r>
            <a:r>
              <a:rPr lang="en-US" altLang="en-US" dirty="0" smtClean="0"/>
              <a:t> Fast Blue stain, 20). B, Perivascular lymphocytic basal ganglia infiltrates (H&amp;E stain, 20).</a:t>
            </a:r>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34</a:t>
            </a:fld>
            <a:endParaRPr lang="en-US"/>
          </a:p>
        </p:txBody>
      </p:sp>
    </p:spTree>
    <p:extLst>
      <p:ext uri="{BB962C8B-B14F-4D97-AF65-F5344CB8AC3E}">
        <p14:creationId xmlns:p14="http://schemas.microsoft.com/office/powerpoint/2010/main" val="3448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Óbitos por CHIKV</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35</a:t>
            </a:fld>
            <a:endParaRPr lang="en-US"/>
          </a:p>
        </p:txBody>
      </p:sp>
    </p:spTree>
    <p:extLst>
      <p:ext uri="{BB962C8B-B14F-4D97-AF65-F5344CB8AC3E}">
        <p14:creationId xmlns:p14="http://schemas.microsoft.com/office/powerpoint/2010/main" val="387634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Edema, hemorragia</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45</a:t>
            </a:fld>
            <a:endParaRPr lang="en-US"/>
          </a:p>
        </p:txBody>
      </p:sp>
    </p:spTree>
    <p:extLst>
      <p:ext uri="{BB962C8B-B14F-4D97-AF65-F5344CB8AC3E}">
        <p14:creationId xmlns:p14="http://schemas.microsoft.com/office/powerpoint/2010/main" val="199813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Histopathological analysis of the brain. (A) Cortical area of a non-dengue case with regular neurons and </a:t>
            </a:r>
            <a:r>
              <a:rPr lang="en-US" altLang="en-US" dirty="0" err="1" smtClean="0"/>
              <a:t>neuroglial</a:t>
            </a:r>
            <a:r>
              <a:rPr lang="en-US" altLang="en-US" dirty="0" smtClean="0"/>
              <a:t> cells; (B) White matter of a non-dengue fatal case with regular </a:t>
            </a:r>
            <a:r>
              <a:rPr lang="en-US" altLang="en-US" dirty="0" err="1" smtClean="0"/>
              <a:t>neuroglial</a:t>
            </a:r>
            <a:r>
              <a:rPr lang="en-US" altLang="en-US" dirty="0" smtClean="0"/>
              <a:t> cells and capillary; (C) Brain section of case 1 exhibited edema and hemorrhage areas in the pia-matter, (D) numerous mononuclear cells in the capillaries; (E) </a:t>
            </a:r>
            <a:r>
              <a:rPr lang="en-US" altLang="en-US" dirty="0" err="1" smtClean="0"/>
              <a:t>perineuronal</a:t>
            </a:r>
            <a:r>
              <a:rPr lang="en-US" altLang="en-US" dirty="0" smtClean="0"/>
              <a:t> </a:t>
            </a:r>
            <a:r>
              <a:rPr lang="en-US" altLang="en-US" dirty="0" err="1" smtClean="0"/>
              <a:t>vacuolation</a:t>
            </a:r>
            <a:r>
              <a:rPr lang="en-US" altLang="en-US" dirty="0" smtClean="0"/>
              <a:t>, (F) demyelination areas with presence of neuroglia cells; (G) Brain section of case 2 showing many “cuffs” of degenerated neurons and neuroglia cells, (H) lymphocytic cells infiltrate around of capillaries, (I) and edema; (J) Brain section of case 3 exhibiting intense neuronal degeneration (K) and thickening of the basement membrane of capillaries. (L,M) </a:t>
            </a:r>
            <a:r>
              <a:rPr lang="en-US" altLang="en-US" dirty="0" err="1" smtClean="0"/>
              <a:t>Neuroglial</a:t>
            </a:r>
            <a:r>
              <a:rPr lang="en-US" altLang="en-US" dirty="0" smtClean="0"/>
              <a:t> cells quantification assessed by Mann–Whitney U test, in the cortex and the white matter, respectively. Asterisks indicate statistically significant differences between samples: *** p &lt; 0.0001. Cortical area (A,E,G,J) and white matter area (B–D,F,H,I,K). WM—White matter, Cc—Cerebral cortex, C—Capillary, </a:t>
            </a:r>
            <a:r>
              <a:rPr lang="en-US" altLang="en-US" dirty="0" err="1" smtClean="0"/>
              <a:t>PyN</a:t>
            </a:r>
            <a:r>
              <a:rPr lang="en-US" altLang="en-US" dirty="0" smtClean="0"/>
              <a:t>—Pyramidal neurons, </a:t>
            </a:r>
            <a:r>
              <a:rPr lang="en-US" altLang="en-US" dirty="0" err="1" smtClean="0"/>
              <a:t>Neu</a:t>
            </a:r>
            <a:r>
              <a:rPr lang="en-US" altLang="en-US" dirty="0" smtClean="0"/>
              <a:t>—Neuron, E—Edema, He—Hemorrhage, Ly—Lymphocytes, D—Demyelination, Vs—Vessel, Ng—Neuroglia, Black circles—“cuffs” of neurons and microglia</a:t>
            </a:r>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46</a:t>
            </a:fld>
            <a:endParaRPr lang="en-US"/>
          </a:p>
        </p:txBody>
      </p:sp>
    </p:spTree>
    <p:extLst>
      <p:ext uri="{BB962C8B-B14F-4D97-AF65-F5344CB8AC3E}">
        <p14:creationId xmlns:p14="http://schemas.microsoft.com/office/powerpoint/2010/main" val="3844994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DENV antigen detection in the brain of fatal cases. (A) Brain tissue of a non-dengue case and (B) dengue case incubated only with secondary antibody; (C) Brain tissue of a non-dengue case incubated with primary and secondary antibodies; Detection of DENV antigen in: (D) neurons and microglial cells of case 1; (E) in Purkinje neurons (F) and microglia of case 2; (G) in microglia (H) and endothelial cells of case 3. </a:t>
            </a:r>
            <a:r>
              <a:rPr lang="en-US" altLang="en-US" dirty="0" err="1" smtClean="0"/>
              <a:t>Neu</a:t>
            </a:r>
            <a:r>
              <a:rPr lang="en-US" altLang="en-US" dirty="0" smtClean="0"/>
              <a:t>—Neuron, </a:t>
            </a:r>
            <a:r>
              <a:rPr lang="en-US" altLang="en-US" dirty="0" err="1" smtClean="0"/>
              <a:t>Mi</a:t>
            </a:r>
            <a:r>
              <a:rPr lang="en-US" altLang="en-US" dirty="0" smtClean="0"/>
              <a:t>—Microglia, EC—Endothelial cells, PN—Purkinje neuron.</a:t>
            </a:r>
          </a:p>
          <a:p>
            <a:r>
              <a:rPr lang="en-US" altLang="en-US" dirty="0" smtClean="0"/>
              <a:t>To verify viral replication in brain resident cells, we proceeded with immunostaining of the NS3 protein, a non-structural viral protein which actively participates in viral replication. NS3 antigen was detected in a broad range of cell types which included pyramidal neurons (Figure 4B), endothelial cells (Figure 4D,F), Purkinje neurons (Figure 4E), macrophages (Figure 4F), and microglia (Figure 4C,G). In a third approach, we used the in situ hybridization technique to confirm DENV replication, which was assessed using a probe which anneals in a conserved region within the NS3 gene in the negative strand of DENV RNA. Through this technique, replication of the DENV RNA was evidenced in neurons, endothelial cells, microglia cells (Figure 4I), and Purkinje neurons (Figure 4J). As expected, any detection was observed in samples of non-dengue cases (Figures 3A and 4A,H</a:t>
            </a:r>
          </a:p>
          <a:p>
            <a:r>
              <a:rPr lang="en-US" altLang="en-US" dirty="0" smtClean="0"/>
              <a:t>Detection of NS3 protein in the brain tissue of fatal cases. (A) </a:t>
            </a:r>
            <a:r>
              <a:rPr lang="en-US" altLang="en-US" dirty="0" err="1" smtClean="0"/>
              <a:t>Immunoperoxidase</a:t>
            </a:r>
            <a:r>
              <a:rPr lang="en-US" altLang="en-US" dirty="0" smtClean="0"/>
              <a:t> technique. Brain of a non-dengue case without NS3 detection; (B) Detection of DENV-NS3 protein in pyramidal. neurons and (C) microglia of the white matter in case 1; (D) in endothelial cells and (E) Purkinje neuron in case 2; (F) in endothelial cells and macrophages (G) and microglia in granular layer of case 3; (H) Hybridization in situ technique—brain of a non-dengue case; (I) Detection of DENV RNA negative strand in neurons, endothelial cells, microglial cells in case 2 (J) and Purkinje neurons in case 3. </a:t>
            </a:r>
            <a:r>
              <a:rPr lang="en-US" altLang="en-US" dirty="0" err="1" smtClean="0"/>
              <a:t>Neu</a:t>
            </a:r>
            <a:r>
              <a:rPr lang="en-US" altLang="en-US" dirty="0" smtClean="0"/>
              <a:t>—Neuron, </a:t>
            </a:r>
            <a:r>
              <a:rPr lang="en-US" altLang="en-US" dirty="0" err="1" smtClean="0"/>
              <a:t>Mi</a:t>
            </a:r>
            <a:r>
              <a:rPr lang="en-US" altLang="en-US" dirty="0" smtClean="0"/>
              <a:t>—Microglia, EC—Endothelial cells, Mo—Macrophages, </a:t>
            </a:r>
            <a:r>
              <a:rPr lang="en-US" altLang="en-US" dirty="0" err="1" smtClean="0"/>
              <a:t>PyN</a:t>
            </a:r>
            <a:r>
              <a:rPr lang="en-US" altLang="en-US" dirty="0" smtClean="0"/>
              <a:t>—Pyramidal neurons, PN—Purkinje</a:t>
            </a:r>
          </a:p>
          <a:p>
            <a:r>
              <a:rPr lang="pt-BR" altLang="en-US" dirty="0" smtClean="0"/>
              <a:t>TAMBÉM PODE SER FEITO RT-PCR, P. EX.</a:t>
            </a:r>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47</a:t>
            </a:fld>
            <a:endParaRPr lang="en-US"/>
          </a:p>
        </p:txBody>
      </p:sp>
    </p:spTree>
    <p:extLst>
      <p:ext uri="{BB962C8B-B14F-4D97-AF65-F5344CB8AC3E}">
        <p14:creationId xmlns:p14="http://schemas.microsoft.com/office/powerpoint/2010/main" val="162495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PERDA DE PALADAR</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52</a:t>
            </a:fld>
            <a:endParaRPr lang="en-US"/>
          </a:p>
        </p:txBody>
      </p:sp>
    </p:spTree>
    <p:extLst>
      <p:ext uri="{BB962C8B-B14F-4D97-AF65-F5344CB8AC3E}">
        <p14:creationId xmlns:p14="http://schemas.microsoft.com/office/powerpoint/2010/main" val="1146227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54</a:t>
            </a:fld>
            <a:endParaRPr lang="en-US"/>
          </a:p>
        </p:txBody>
      </p:sp>
    </p:spTree>
    <p:extLst>
      <p:ext uri="{BB962C8B-B14F-4D97-AF65-F5344CB8AC3E}">
        <p14:creationId xmlns:p14="http://schemas.microsoft.com/office/powerpoint/2010/main" val="3536444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err="1" smtClean="0"/>
              <a:t>Parainfectious</a:t>
            </a:r>
            <a:r>
              <a:rPr lang="en-US" altLang="en-US" dirty="0" smtClean="0"/>
              <a:t>: Occurring at the time of and in association with an acute infection or an episode of infection. </a:t>
            </a:r>
          </a:p>
          <a:p>
            <a:r>
              <a:rPr lang="en-US" altLang="en-US" dirty="0" smtClean="0"/>
              <a:t>GFAP (glial fibrillary acidic protein, marker of astrocyte injury), UCH-L1 (a marker of neuronal cell body injury), and </a:t>
            </a:r>
            <a:r>
              <a:rPr lang="en-US" altLang="en-US" dirty="0" err="1" smtClean="0"/>
              <a:t>NfL</a:t>
            </a:r>
            <a:r>
              <a:rPr lang="en-US" altLang="en-US" dirty="0" smtClean="0"/>
              <a:t> (</a:t>
            </a:r>
            <a:r>
              <a:rPr lang="en-US" altLang="en-US" dirty="0" err="1" smtClean="0"/>
              <a:t>neurofilament</a:t>
            </a:r>
            <a:r>
              <a:rPr lang="en-US" altLang="en-US" dirty="0" smtClean="0"/>
              <a:t> light) and Tau (both markers of axonal and dendritic injury) were measured.</a:t>
            </a:r>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61</a:t>
            </a:fld>
            <a:endParaRPr lang="en-US"/>
          </a:p>
        </p:txBody>
      </p:sp>
    </p:spTree>
    <p:extLst>
      <p:ext uri="{BB962C8B-B14F-4D97-AF65-F5344CB8AC3E}">
        <p14:creationId xmlns:p14="http://schemas.microsoft.com/office/powerpoint/2010/main" val="248033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Peripheral inflammation leads to central nervous system dysfunction. Influenza, COVID-19, and other diseases outlined in Table 1 increase peripheral inflammation. This involves the release of cytokines and chemokines into the circulation, and immune cell modulation. These peripheral events culminate in blood–brain–barrier dysfunction, characterized by “leaky” vasculature enabling invasion of inflammatory molecules and cells into the central nervous system. Astrocytes and microglia are modulated by these inflammatory stimuli, thus changing their morphology and function, in a process previously known as gliosis. These modulated glial cells can further exacerbate the immune response by releasing cytokines, chemokines, and reactive oxygen species (ROS), which together may result in loss of neurons and/or synapses, leading to cognitive impairment and other forms of neurological dysfunction</a:t>
            </a:r>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68</a:t>
            </a:fld>
            <a:endParaRPr lang="en-US"/>
          </a:p>
        </p:txBody>
      </p:sp>
    </p:spTree>
    <p:extLst>
      <p:ext uri="{BB962C8B-B14F-4D97-AF65-F5344CB8AC3E}">
        <p14:creationId xmlns:p14="http://schemas.microsoft.com/office/powerpoint/2010/main" val="259121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Infiltrado</a:t>
            </a:r>
            <a:r>
              <a:rPr lang="pt-BR" baseline="0" dirty="0" smtClean="0"/>
              <a:t> </a:t>
            </a:r>
            <a:r>
              <a:rPr lang="pt-BR" baseline="0" dirty="0" err="1" smtClean="0"/>
              <a:t>scant</a:t>
            </a:r>
            <a:r>
              <a:rPr lang="pt-BR" baseline="0" dirty="0" smtClean="0"/>
              <a:t>, </a:t>
            </a:r>
            <a:r>
              <a:rPr lang="pt-BR" baseline="0" dirty="0" err="1" smtClean="0"/>
              <a:t>pred</a:t>
            </a:r>
            <a:r>
              <a:rPr lang="pt-BR" baseline="0" dirty="0" smtClean="0"/>
              <a:t> </a:t>
            </a:r>
            <a:r>
              <a:rPr lang="pt-BR" baseline="0" dirty="0" err="1" smtClean="0"/>
              <a:t>perivasc;células</a:t>
            </a:r>
            <a:r>
              <a:rPr lang="pt-BR" baseline="0" dirty="0" smtClean="0"/>
              <a:t> gigantes. </a:t>
            </a:r>
            <a:r>
              <a:rPr lang="pt-BR" baseline="0" dirty="0" err="1" smtClean="0"/>
              <a:t>tambem</a:t>
            </a:r>
            <a:r>
              <a:rPr lang="pt-BR" baseline="0" dirty="0" smtClean="0"/>
              <a:t> pode ser gp4</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11</a:t>
            </a:fld>
            <a:endParaRPr lang="en-US"/>
          </a:p>
        </p:txBody>
      </p:sp>
    </p:spTree>
    <p:extLst>
      <p:ext uri="{BB962C8B-B14F-4D97-AF65-F5344CB8AC3E}">
        <p14:creationId xmlns:p14="http://schemas.microsoft.com/office/powerpoint/2010/main" val="125082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eaLnBrk="1" hangingPunct="1"/>
            <a:r>
              <a:rPr lang="pt-BR" altLang="en-US" dirty="0" err="1" smtClean="0"/>
              <a:t>Oligos</a:t>
            </a:r>
            <a:r>
              <a:rPr lang="pt-BR" altLang="en-US" dirty="0" smtClean="0"/>
              <a:t> infectados</a:t>
            </a:r>
          </a:p>
          <a:p>
            <a:pPr eaLnBrk="1" hangingPunct="1"/>
            <a:r>
              <a:rPr lang="pt-BR" altLang="en-US" dirty="0" smtClean="0"/>
              <a:t>SV40 </a:t>
            </a:r>
            <a:r>
              <a:rPr lang="pt-BR" altLang="en-US" dirty="0" err="1" smtClean="0"/>
              <a:t>scant</a:t>
            </a:r>
            <a:r>
              <a:rPr lang="pt-BR" altLang="en-US" dirty="0" smtClean="0"/>
              <a:t> em lesão rica em macrófagos – DD!</a:t>
            </a:r>
            <a:endParaRPr lang="en-US" altLang="en-US" dirty="0" smtClean="0"/>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15</a:t>
            </a:fld>
            <a:endParaRPr lang="en-US"/>
          </a:p>
        </p:txBody>
      </p:sp>
    </p:spTree>
    <p:extLst>
      <p:ext uri="{BB962C8B-B14F-4D97-AF65-F5344CB8AC3E}">
        <p14:creationId xmlns:p14="http://schemas.microsoft.com/office/powerpoint/2010/main" val="372951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We present an HIV-negative patient who developed aphasia and cognitive dysfunction with brain lesions that were initially restricted to the hemispheric cortex. Histological analysis showed the novel finding of productive JCV infection in cortical pyramidal neurons. Numerous astrocytes and neurons in the cortex of both cerebral hemispheres and at the </a:t>
            </a:r>
            <a:r>
              <a:rPr lang="en-US" altLang="en-US" dirty="0" err="1" smtClean="0"/>
              <a:t>graywhite</a:t>
            </a:r>
            <a:r>
              <a:rPr lang="en-US" altLang="en-US" dirty="0" smtClean="0"/>
              <a:t> junction and are infected by JCV. </a:t>
            </a:r>
          </a:p>
          <a:p>
            <a:pPr marL="228600" marR="0" indent="-228600" algn="l" defTabSz="914400" rtl="0" eaLnBrk="1" fontAlgn="auto" latinLnBrk="0" hangingPunct="1">
              <a:lnSpc>
                <a:spcPct val="100000"/>
              </a:lnSpc>
              <a:spcBef>
                <a:spcPts val="0"/>
              </a:spcBef>
              <a:spcAft>
                <a:spcPts val="0"/>
              </a:spcAft>
              <a:buClrTx/>
              <a:buSzTx/>
              <a:buFontTx/>
              <a:buAutoNum type="alphaUcParenBoth"/>
              <a:tabLst/>
              <a:defRPr/>
            </a:pPr>
            <a:r>
              <a:rPr lang="en-US" altLang="en-US" dirty="0" smtClean="0"/>
              <a:t>Typical appearance of giant, bizarre astrocytes with multiple nuclei (</a:t>
            </a:r>
            <a:r>
              <a:rPr lang="en-US" altLang="en-US" dirty="0" err="1" smtClean="0"/>
              <a:t>arrrows</a:t>
            </a:r>
            <a:r>
              <a:rPr lang="en-US" altLang="en-US" dirty="0" smtClean="0"/>
              <a:t>) located in proximity to a neuron with an enlarged nucleus and </a:t>
            </a:r>
            <a:r>
              <a:rPr lang="en-US" altLang="en-US" dirty="0" err="1" smtClean="0"/>
              <a:t>marginated</a:t>
            </a:r>
            <a:r>
              <a:rPr lang="en-US" altLang="en-US" dirty="0" smtClean="0"/>
              <a:t> chromatin (arrowhead). (B) Cortical pyramidal neurons harboring atypical nuclei 5 to 6 times their normal size with central clearing of the chromatin (arrows) are interspersed among unaffected cells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PAPER</a:t>
            </a:r>
            <a:r>
              <a:rPr lang="en-US" altLang="en-US" baseline="0" dirty="0" smtClean="0"/>
              <a:t> 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clinical course consisted of progressive cortical suppression culminating in global cerebral edema with postmortem 7T MRI identifying no white matter lesions typical of JC viral infection. Histology confirmed JCV VP1 predominantly in glial cells, and hippocampal and cortical neurons. These results suggest a form of JCV encephalopathy without white matter lesions, even in advanced disease, which has not previously been reported.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Timeline of clinical course and postmortem JC virus (JCV) findings. (A) Serial brain imaging over hospital course, showing in vivo imaging and time-course of lab results: (</a:t>
            </a:r>
            <a:r>
              <a:rPr lang="en-US" altLang="en-US" dirty="0" err="1" smtClean="0"/>
              <a:t>i</a:t>
            </a:r>
            <a:r>
              <a:rPr lang="en-US" altLang="en-US" dirty="0" smtClean="0"/>
              <a:t>) computed tomography (CT) of the head with no pathologic changes, (ii) T2 fluid-attenuated inversion recovery magnetic resonance imaging (MRI) with no obvious abnormalities, (iii) CT of the head demonstrating global cerebral edema and loss of gray–white differentiation, (iv) cerebrospinal fluid (CSF) JC viral load, (v) plasma ferritin, and (vi) fever course throughout hospitalization. (B) Timeline of immunosuppressive therapies received by the patient from prior to hospitalization until death. MTX is defined as methotrexate (C) Postmortem brain with evidence of diffuse edema and tonsillar herniation (arrow). (D) Postmortem 7T MRI T2*-weighted imaging demonstrating hazy </a:t>
            </a:r>
            <a:r>
              <a:rPr lang="en-US" altLang="en-US" dirty="0" err="1" smtClean="0"/>
              <a:t>hyperintensity</a:t>
            </a:r>
            <a:r>
              <a:rPr lang="en-US" altLang="en-US" dirty="0" smtClean="0"/>
              <a:t> (arrows) in the periventricular white matter, likely due to diffuse brain edema. (E) Electron microscopy of postmortem frontal lobe tissue demonstrating ~40nm viral inclusions within the endoplasmic reticulum, characteristic of polyomavirus infection. </a:t>
            </a:r>
          </a:p>
          <a:p>
            <a:pPr marL="228600" marR="0" indent="-228600" algn="l" defTabSz="914400" rtl="0" eaLnBrk="1" fontAlgn="auto" latinLnBrk="0" hangingPunct="1">
              <a:lnSpc>
                <a:spcPct val="100000"/>
              </a:lnSpc>
              <a:spcBef>
                <a:spcPts val="0"/>
              </a:spcBef>
              <a:spcAft>
                <a:spcPts val="0"/>
              </a:spcAft>
              <a:buClrTx/>
              <a:buSzTx/>
              <a:buFontTx/>
              <a:buAutoNum type="alphaUcParenBoth"/>
              <a:tabLst/>
              <a:defRPr/>
            </a:pPr>
            <a:endParaRPr lang="en-US" altLang="en-US" dirty="0" smtClean="0"/>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17</a:t>
            </a:fld>
            <a:endParaRPr lang="en-US"/>
          </a:p>
        </p:txBody>
      </p:sp>
    </p:spTree>
    <p:extLst>
      <p:ext uri="{BB962C8B-B14F-4D97-AF65-F5344CB8AC3E}">
        <p14:creationId xmlns:p14="http://schemas.microsoft.com/office/powerpoint/2010/main" val="173955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ltLang="en-US" dirty="0" smtClean="0"/>
              <a:t>Infiltrado, </a:t>
            </a:r>
            <a:r>
              <a:rPr lang="pt-BR" altLang="en-US" dirty="0" err="1" smtClean="0"/>
              <a:t>astrocitos</a:t>
            </a:r>
            <a:r>
              <a:rPr lang="pt-BR" altLang="en-US" dirty="0" smtClean="0"/>
              <a:t> reacionais (setas), destruição tissular</a:t>
            </a:r>
          </a:p>
          <a:p>
            <a:r>
              <a:rPr lang="pt-BR" altLang="en-US" dirty="0" err="1" smtClean="0"/>
              <a:t>Cuff</a:t>
            </a:r>
            <a:r>
              <a:rPr lang="pt-BR" altLang="en-US" dirty="0" smtClean="0"/>
              <a:t> perivascular, pode conter </a:t>
            </a:r>
            <a:r>
              <a:rPr lang="pt-BR" altLang="en-US" dirty="0" err="1" smtClean="0"/>
              <a:t>plasmocitos</a:t>
            </a:r>
            <a:r>
              <a:rPr lang="pt-BR" altLang="en-US" dirty="0" smtClean="0"/>
              <a:t> (seta) – </a:t>
            </a:r>
            <a:r>
              <a:rPr lang="pt-BR" altLang="en-US" dirty="0" err="1" smtClean="0"/>
              <a:t>area</a:t>
            </a:r>
            <a:r>
              <a:rPr lang="pt-BR" altLang="en-US" dirty="0" smtClean="0"/>
              <a:t> de </a:t>
            </a:r>
            <a:r>
              <a:rPr lang="pt-BR" altLang="en-US" dirty="0" err="1" smtClean="0"/>
              <a:t>predominancia</a:t>
            </a:r>
            <a:endParaRPr lang="en-US" altLang="en-US" dirty="0" smtClean="0"/>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20</a:t>
            </a:fld>
            <a:endParaRPr lang="en-US"/>
          </a:p>
        </p:txBody>
      </p:sp>
    </p:spTree>
    <p:extLst>
      <p:ext uri="{BB962C8B-B14F-4D97-AF65-F5344CB8AC3E}">
        <p14:creationId xmlns:p14="http://schemas.microsoft.com/office/powerpoint/2010/main" val="135540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i="1" dirty="0" smtClean="0"/>
              <a:t>HIV-</a:t>
            </a:r>
            <a:r>
              <a:rPr lang="pt-BR" i="1" dirty="0" err="1" smtClean="0"/>
              <a:t>associated</a:t>
            </a:r>
            <a:r>
              <a:rPr lang="pt-BR" i="1" dirty="0" smtClean="0"/>
              <a:t> CD8-encephalitis</a:t>
            </a:r>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21</a:t>
            </a:fld>
            <a:endParaRPr lang="en-US"/>
          </a:p>
        </p:txBody>
      </p:sp>
    </p:spTree>
    <p:extLst>
      <p:ext uri="{BB962C8B-B14F-4D97-AF65-F5344CB8AC3E}">
        <p14:creationId xmlns:p14="http://schemas.microsoft.com/office/powerpoint/2010/main" val="171350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Edema</a:t>
            </a:r>
          </a:p>
          <a:p>
            <a:r>
              <a:rPr lang="pt-BR" dirty="0" smtClean="0"/>
              <a:t>Infiltrado</a:t>
            </a:r>
            <a:r>
              <a:rPr lang="pt-BR" baseline="0" dirty="0" smtClean="0"/>
              <a:t> predominantemente perivascular (área comum)</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22</a:t>
            </a:fld>
            <a:endParaRPr lang="en-US"/>
          </a:p>
        </p:txBody>
      </p:sp>
    </p:spTree>
    <p:extLst>
      <p:ext uri="{BB962C8B-B14F-4D97-AF65-F5344CB8AC3E}">
        <p14:creationId xmlns:p14="http://schemas.microsoft.com/office/powerpoint/2010/main" val="406941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altLang="en-US" dirty="0" smtClean="0"/>
              <a:t>sheets of epithelioid </a:t>
            </a:r>
            <a:r>
              <a:rPr lang="en-US" altLang="en-US" dirty="0" err="1" smtClean="0"/>
              <a:t>histiocytes</a:t>
            </a:r>
            <a:r>
              <a:rPr lang="en-US" altLang="en-US" dirty="0" smtClean="0"/>
              <a:t> and contained innumerable M. </a:t>
            </a:r>
            <a:r>
              <a:rPr lang="en-US" altLang="en-US" dirty="0" err="1" smtClean="0"/>
              <a:t>avium-intracellulare</a:t>
            </a:r>
            <a:endParaRPr lang="en-US" altLang="en-US" dirty="0" smtClean="0"/>
          </a:p>
          <a:p>
            <a:r>
              <a:rPr lang="pt-BR" altLang="en-US" dirty="0" smtClean="0"/>
              <a:t>Resposta “menos </a:t>
            </a:r>
            <a:r>
              <a:rPr lang="pt-BR" altLang="en-US" dirty="0" err="1" smtClean="0"/>
              <a:t>granulomatosa</a:t>
            </a:r>
            <a:r>
              <a:rPr lang="pt-BR" altLang="en-US" dirty="0" smtClean="0"/>
              <a:t>”</a:t>
            </a:r>
            <a:endParaRPr lang="en-US" altLang="en-US" dirty="0" smtClean="0"/>
          </a:p>
          <a:p>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23</a:t>
            </a:fld>
            <a:endParaRPr lang="en-US"/>
          </a:p>
        </p:txBody>
      </p:sp>
    </p:spTree>
    <p:extLst>
      <p:ext uri="{BB962C8B-B14F-4D97-AF65-F5344CB8AC3E}">
        <p14:creationId xmlns:p14="http://schemas.microsoft.com/office/powerpoint/2010/main" val="425288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Curvado em </a:t>
            </a:r>
            <a:r>
              <a:rPr lang="pt-BR" dirty="0" err="1" smtClean="0"/>
              <a:t>swahili</a:t>
            </a:r>
            <a:endParaRPr lang="en-US" dirty="0"/>
          </a:p>
        </p:txBody>
      </p:sp>
      <p:sp>
        <p:nvSpPr>
          <p:cNvPr id="4" name="Espaço Reservado para Número de Slide 3"/>
          <p:cNvSpPr>
            <a:spLocks noGrp="1"/>
          </p:cNvSpPr>
          <p:nvPr>
            <p:ph type="sldNum" sz="quarter" idx="10"/>
          </p:nvPr>
        </p:nvSpPr>
        <p:spPr/>
        <p:txBody>
          <a:bodyPr/>
          <a:lstStyle/>
          <a:p>
            <a:fld id="{250B7405-54A2-4A96-8D8E-39DC8140CBD1}" type="slidenum">
              <a:rPr lang="en-US" smtClean="0"/>
              <a:t>28</a:t>
            </a:fld>
            <a:endParaRPr lang="en-US"/>
          </a:p>
        </p:txBody>
      </p:sp>
    </p:spTree>
    <p:extLst>
      <p:ext uri="{BB962C8B-B14F-4D97-AF65-F5344CB8AC3E}">
        <p14:creationId xmlns:p14="http://schemas.microsoft.com/office/powerpoint/2010/main" val="34085031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7.xml"/><Relationship Id="rId7" Type="http://schemas.openxmlformats.org/officeDocument/2006/relationships/image" Target="../media/image4.png"/><Relationship Id="rId2" Type="http://schemas.openxmlformats.org/officeDocument/2006/relationships/customXml" Target="../../customXml/item8.xml"/><Relationship Id="rId1" Type="http://schemas.openxmlformats.org/officeDocument/2006/relationships/customXml" Target="../../customXml/item5.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4.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xml"/><Relationship Id="rId7" Type="http://schemas.openxmlformats.org/officeDocument/2006/relationships/image" Target="../media/image15.png"/><Relationship Id="rId2" Type="http://schemas.openxmlformats.org/officeDocument/2006/relationships/customXml" Target="../../customXml/item7.xml"/><Relationship Id="rId1" Type="http://schemas.openxmlformats.org/officeDocument/2006/relationships/customXml" Target="../../customXml/item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13.xml"/><Relationship Id="rId7" Type="http://schemas.openxmlformats.org/officeDocument/2006/relationships/image" Target="../media/image15.png"/><Relationship Id="rId2" Type="http://schemas.openxmlformats.org/officeDocument/2006/relationships/customXml" Target="../../customXml/item15.xml"/><Relationship Id="rId1" Type="http://schemas.openxmlformats.org/officeDocument/2006/relationships/customXml" Target="../../customXml/item4.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4" name="Espaço Reservado para Conteúdo 2"/>
          <p:cNvSpPr>
            <a:spLocks noGrp="1"/>
          </p:cNvSpPr>
          <p:nvPr userDrawn="1">
            <p:ph idx="10"/>
          </p:nvPr>
        </p:nvSpPr>
        <p:spPr>
          <a:xfrm>
            <a:off x="714317" y="2730717"/>
            <a:ext cx="16859369" cy="6699063"/>
          </a:xfrm>
          <a:prstGeom prst="rect">
            <a:avLst/>
          </a:prstGeom>
        </p:spPr>
        <p:txBody>
          <a:bodyPr/>
          <a:lstStyle>
            <a:lvl1pPr>
              <a:buClr>
                <a:schemeClr val="accent1">
                  <a:lumMod val="75000"/>
                </a:schemeClr>
              </a:buClr>
              <a:buFont typeface="Arial" pitchFamily="34" charset="0"/>
              <a:buChar char="•"/>
              <a:defRPr sz="3600">
                <a:solidFill>
                  <a:schemeClr val="tx1">
                    <a:lumMod val="75000"/>
                    <a:lumOff val="25000"/>
                  </a:schemeClr>
                </a:solidFill>
              </a:defRPr>
            </a:lvl1pPr>
          </a:lstStyle>
          <a:p>
            <a:r>
              <a:rPr lang="pt-BR" dirty="0"/>
              <a:t>48719</a:t>
            </a:r>
          </a:p>
          <a:p>
            <a:r>
              <a:rPr lang="pt-BR" dirty="0"/>
              <a:t>6451867498</a:t>
            </a:r>
          </a:p>
        </p:txBody>
      </p:sp>
      <p:sp>
        <p:nvSpPr>
          <p:cNvPr id="5" name="Título 1"/>
          <p:cNvSpPr>
            <a:spLocks noGrp="1"/>
          </p:cNvSpPr>
          <p:nvPr userDrawn="1">
            <p:ph type="title"/>
          </p:nvPr>
        </p:nvSpPr>
        <p:spPr>
          <a:xfrm>
            <a:off x="935089" y="498984"/>
            <a:ext cx="13144592" cy="1728192"/>
          </a:xfrm>
          <a:prstGeom prst="rect">
            <a:avLst/>
          </a:prstGeom>
        </p:spPr>
        <p:txBody>
          <a:bodyPr/>
          <a:lstStyle>
            <a:lvl1pPr algn="l">
              <a:defRPr sz="5400" b="1">
                <a:solidFill>
                  <a:schemeClr val="accent1">
                    <a:lumMod val="75000"/>
                  </a:schemeClr>
                </a:solidFill>
              </a:defRPr>
            </a:lvl1pPr>
          </a:lstStyle>
          <a:p>
            <a:endParaRPr lang="pt-BR" dirty="0"/>
          </a:p>
        </p:txBody>
      </p:sp>
    </p:spTree>
    <p:extLst>
      <p:ext uri="{BB962C8B-B14F-4D97-AF65-F5344CB8AC3E}">
        <p14:creationId xmlns:p14="http://schemas.microsoft.com/office/powerpoint/2010/main" val="201596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1.xml"/><Relationship Id="rId1" Type="http://schemas.openxmlformats.org/officeDocument/2006/relationships/customXml" Target="../../customXml/item1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customXml" Target="../../customXml/item1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v.br/saude/pt-br/assuntos/saude-de-a-a-z/c/chikungunya.html" TargetMode="External"/><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chikungunya/index.html" TargetMode="External"/><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dengue.html" TargetMode="External"/><Relationship Id="rId2" Type="http://schemas.openxmlformats.org/officeDocument/2006/relationships/image" Target="../media/image65.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hyperlink" Target="https://www.gov.br/saude/pt-br/assuntos/saude-de-a-a-z/a/aedes-aegypti/monitoramento-das-arboviruse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9.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customXml" Target="../../customXml/item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8" y="4573044"/>
            <a:ext cx="14682604" cy="1525982"/>
          </a:xfrm>
        </p:spPr>
        <p:txBody>
          <a:bodyPr/>
          <a:lstStyle/>
          <a:p>
            <a:r>
              <a:rPr lang="pt-BR" sz="6000" dirty="0" smtClean="0"/>
              <a:t>DOENÇAS INFECCIOSAS E SISTEMA NERVOSO</a:t>
            </a:r>
            <a:endParaRPr lang="pt-BR" sz="6000" dirty="0"/>
          </a:p>
        </p:txBody>
      </p:sp>
      <p:sp>
        <p:nvSpPr>
          <p:cNvPr id="3" name="Espaço Reservado para Texto 2"/>
          <p:cNvSpPr>
            <a:spLocks noGrp="1"/>
          </p:cNvSpPr>
          <p:nvPr>
            <p:ph type="body" sz="quarter" idx="10"/>
          </p:nvPr>
        </p:nvSpPr>
        <p:spPr/>
        <p:txBody>
          <a:bodyPr/>
          <a:lstStyle/>
          <a:p>
            <a:r>
              <a:rPr lang="pt-BR" dirty="0"/>
              <a:t>F</a:t>
            </a:r>
            <a:r>
              <a:rPr lang="pt-BR" dirty="0" smtClean="0"/>
              <a:t>ernando P. Frassetto</a:t>
            </a:r>
            <a:endParaRPr lang="pt-BR" dirty="0"/>
          </a:p>
        </p:txBody>
      </p:sp>
      <p:sp>
        <p:nvSpPr>
          <p:cNvPr id="4" name="Espaço Reservado para Texto 3"/>
          <p:cNvSpPr>
            <a:spLocks noGrp="1"/>
          </p:cNvSpPr>
          <p:nvPr>
            <p:ph type="body" sz="quarter" idx="11"/>
          </p:nvPr>
        </p:nvSpPr>
        <p:spPr/>
        <p:txBody>
          <a:bodyPr/>
          <a:lstStyle/>
          <a:p>
            <a:r>
              <a:rPr lang="pt-BR" dirty="0" smtClean="0"/>
              <a:t>MD, PhD, MBA</a:t>
            </a:r>
            <a:endParaRPr lang="pt-BR" dirty="0"/>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443634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Achados Histopatológicos</a:t>
            </a:r>
            <a:endParaRPr lang="en-US" dirty="0"/>
          </a:p>
        </p:txBody>
      </p:sp>
      <p:sp>
        <p:nvSpPr>
          <p:cNvPr id="3" name="Espaço Reservado para Texto 2"/>
          <p:cNvSpPr>
            <a:spLocks noGrp="1"/>
          </p:cNvSpPr>
          <p:nvPr>
            <p:ph type="body" sz="quarter" idx="10"/>
          </p:nvPr>
        </p:nvSpPr>
        <p:spPr/>
        <p:txBody>
          <a:bodyPr/>
          <a:lstStyle/>
          <a:p>
            <a:r>
              <a:rPr lang="pt-BR" altLang="en-US" dirty="0"/>
              <a:t>Agregados de células inflamatórias - células gigantes multinucleadas, macrófagos (CD163+), nódulos de micróglia</a:t>
            </a:r>
          </a:p>
          <a:p>
            <a:r>
              <a:rPr lang="pt-BR" altLang="en-US" dirty="0"/>
              <a:t>Infiltrado inflamatório </a:t>
            </a:r>
            <a:r>
              <a:rPr lang="pt-BR" altLang="en-US" dirty="0" err="1"/>
              <a:t>linfomononuclear</a:t>
            </a:r>
            <a:r>
              <a:rPr lang="pt-BR" altLang="en-US" dirty="0"/>
              <a:t> perivascular (incluindo células gigantes) de intensidade variável (grau de imunossupressão)</a:t>
            </a:r>
          </a:p>
          <a:p>
            <a:r>
              <a:rPr lang="pt-BR" altLang="en-US" dirty="0"/>
              <a:t>Reatividade </a:t>
            </a:r>
            <a:r>
              <a:rPr lang="pt-BR" altLang="en-US" dirty="0" err="1"/>
              <a:t>glial</a:t>
            </a:r>
            <a:endParaRPr lang="pt-BR" altLang="en-US" dirty="0"/>
          </a:p>
          <a:p>
            <a:r>
              <a:rPr lang="pt-BR" altLang="en-US" dirty="0"/>
              <a:t>Muitas vezes associada a </a:t>
            </a:r>
            <a:r>
              <a:rPr lang="pt-BR" altLang="en-US" dirty="0" err="1"/>
              <a:t>leucoencefalopatia</a:t>
            </a:r>
            <a:r>
              <a:rPr lang="pt-BR" altLang="en-US" dirty="0"/>
              <a:t> do HIV – dano da </a:t>
            </a:r>
            <a:r>
              <a:rPr lang="pt-BR" altLang="en-US" dirty="0" smtClean="0"/>
              <a:t>substância </a:t>
            </a:r>
            <a:r>
              <a:rPr lang="pt-BR" altLang="en-US" dirty="0"/>
              <a:t>branca (desmieliniza</a:t>
            </a:r>
            <a:r>
              <a:rPr lang="en-US" altLang="en-US" dirty="0" err="1"/>
              <a:t>ção</a:t>
            </a:r>
            <a:r>
              <a:rPr lang="en-US" altLang="en-US" dirty="0"/>
              <a:t>, </a:t>
            </a:r>
            <a:r>
              <a:rPr lang="en-US" altLang="en-US" dirty="0" err="1"/>
              <a:t>principalmente</a:t>
            </a:r>
            <a:r>
              <a:rPr lang="en-US" altLang="en-US" dirty="0"/>
              <a:t> </a:t>
            </a:r>
            <a:r>
              <a:rPr lang="en-US" altLang="en-US" dirty="0" err="1"/>
              <a:t>centro</a:t>
            </a:r>
            <a:r>
              <a:rPr lang="en-US" altLang="en-US" dirty="0"/>
              <a:t> </a:t>
            </a:r>
            <a:r>
              <a:rPr lang="en-US" altLang="en-US" dirty="0" err="1"/>
              <a:t>semioval</a:t>
            </a:r>
            <a:r>
              <a:rPr lang="pt-BR" altLang="en-US" dirty="0"/>
              <a:t>) secundário a resposta inflamatória</a:t>
            </a:r>
          </a:p>
          <a:p>
            <a:endParaRPr lang="en-US" dirty="0"/>
          </a:p>
        </p:txBody>
      </p:sp>
    </p:spTree>
    <p:extLst>
      <p:ext uri="{BB962C8B-B14F-4D97-AF65-F5344CB8AC3E}">
        <p14:creationId xmlns:p14="http://schemas.microsoft.com/office/powerpoint/2010/main" val="17490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Espaço Reservado para Texto 2"/>
          <p:cNvSpPr>
            <a:spLocks noGrp="1"/>
          </p:cNvSpPr>
          <p:nvPr>
            <p:ph type="body" sz="quarter" idx="10"/>
          </p:nvPr>
        </p:nvSpPr>
        <p:spPr/>
        <p:txBody>
          <a:bodyPr/>
          <a:lstStyle/>
          <a:p>
            <a:endParaRPr lang="en-US"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613" y="643763"/>
            <a:ext cx="8294370" cy="757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53246" y="2848653"/>
            <a:ext cx="6846094" cy="450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p:cNvSpPr txBox="1"/>
          <p:nvPr/>
        </p:nvSpPr>
        <p:spPr>
          <a:xfrm>
            <a:off x="13011869" y="7484709"/>
            <a:ext cx="2010416" cy="461665"/>
          </a:xfrm>
          <a:prstGeom prst="rect">
            <a:avLst/>
          </a:prstGeom>
          <a:noFill/>
        </p:spPr>
        <p:txBody>
          <a:bodyPr wrap="square" rtlCol="0">
            <a:spAutoFit/>
          </a:bodyPr>
          <a:lstStyle/>
          <a:p>
            <a:r>
              <a:rPr lang="pt-BR" sz="2400" dirty="0" smtClean="0"/>
              <a:t>gp120</a:t>
            </a:r>
            <a:endParaRPr lang="en-US" sz="2400" dirty="0"/>
          </a:p>
        </p:txBody>
      </p:sp>
      <p:sp>
        <p:nvSpPr>
          <p:cNvPr id="8" name="CaixaDeTexto 5"/>
          <p:cNvSpPr txBox="1">
            <a:spLocks noChangeArrowheads="1"/>
          </p:cNvSpPr>
          <p:nvPr/>
        </p:nvSpPr>
        <p:spPr bwMode="auto">
          <a:xfrm>
            <a:off x="10595879" y="9407232"/>
            <a:ext cx="6447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a:t>Diagnostic</a:t>
            </a:r>
            <a:r>
              <a:rPr lang="pt-BR" altLang="en-US" sz="2000" dirty="0"/>
              <a:t> </a:t>
            </a:r>
            <a:r>
              <a:rPr lang="pt-BR" altLang="en-US" sz="2000" dirty="0" err="1"/>
              <a:t>Pathology</a:t>
            </a:r>
            <a:r>
              <a:rPr lang="pt-BR" altLang="en-US" sz="2000" dirty="0"/>
              <a:t>: </a:t>
            </a:r>
            <a:r>
              <a:rPr lang="pt-BR" altLang="en-US" sz="2000" dirty="0" err="1"/>
              <a:t>Neuropathology</a:t>
            </a:r>
            <a:r>
              <a:rPr lang="pt-BR" altLang="en-US" sz="2000" dirty="0"/>
              <a:t>, </a:t>
            </a:r>
            <a:r>
              <a:rPr lang="pt-BR" altLang="en-US" sz="2000" dirty="0" err="1"/>
              <a:t>Third</a:t>
            </a:r>
            <a:r>
              <a:rPr lang="pt-BR" altLang="en-US" sz="2000" baseline="30000" dirty="0"/>
              <a:t> </a:t>
            </a:r>
            <a:r>
              <a:rPr lang="pt-BR" altLang="en-US" sz="2000" dirty="0" err="1"/>
              <a:t>edition</a:t>
            </a:r>
            <a:r>
              <a:rPr lang="pt-BR" altLang="en-US" sz="2000" dirty="0"/>
              <a:t>. 2022</a:t>
            </a:r>
            <a:endParaRPr lang="en-US" altLang="en-US" sz="2000" dirty="0"/>
          </a:p>
        </p:txBody>
      </p:sp>
    </p:spTree>
    <p:extLst>
      <p:ext uri="{BB962C8B-B14F-4D97-AF65-F5344CB8AC3E}">
        <p14:creationId xmlns:p14="http://schemas.microsoft.com/office/powerpoint/2010/main" val="3431568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LEMP/</a:t>
            </a:r>
            <a:r>
              <a:rPr lang="pt-BR" i="1" dirty="0" smtClean="0"/>
              <a:t>PML</a:t>
            </a:r>
            <a:endParaRPr lang="en-US" i="1" dirty="0"/>
          </a:p>
        </p:txBody>
      </p:sp>
      <p:sp>
        <p:nvSpPr>
          <p:cNvPr id="3" name="Espaço Reservado para Texto 2"/>
          <p:cNvSpPr>
            <a:spLocks noGrp="1"/>
          </p:cNvSpPr>
          <p:nvPr>
            <p:ph type="body" sz="quarter" idx="10"/>
          </p:nvPr>
        </p:nvSpPr>
        <p:spPr/>
        <p:txBody>
          <a:bodyPr/>
          <a:lstStyle/>
          <a:p>
            <a:pPr>
              <a:defRPr/>
            </a:pPr>
            <a:r>
              <a:rPr lang="pt-BR" altLang="en-US" dirty="0"/>
              <a:t>Infecção de </a:t>
            </a:r>
            <a:r>
              <a:rPr lang="pt-BR" altLang="en-US" dirty="0" err="1"/>
              <a:t>oligodendrócitos</a:t>
            </a:r>
            <a:r>
              <a:rPr lang="pt-BR" altLang="en-US" dirty="0"/>
              <a:t> pelo vírus JC → perda celular, </a:t>
            </a:r>
            <a:r>
              <a:rPr lang="pt-BR" altLang="en-US" dirty="0" err="1"/>
              <a:t>desmielinização</a:t>
            </a:r>
            <a:endParaRPr lang="pt-BR" altLang="en-US" dirty="0"/>
          </a:p>
          <a:p>
            <a:pPr>
              <a:defRPr/>
            </a:pPr>
            <a:r>
              <a:rPr lang="pt-BR" altLang="en-US" dirty="0"/>
              <a:t>SV40 – reação IHQ cruzada</a:t>
            </a:r>
          </a:p>
          <a:p>
            <a:pPr>
              <a:defRPr/>
            </a:pPr>
            <a:r>
              <a:rPr lang="pt-BR" altLang="en-US" dirty="0"/>
              <a:t>Pode estar associada a outros estados </a:t>
            </a:r>
            <a:r>
              <a:rPr lang="pt-BR" altLang="en-US" dirty="0" err="1"/>
              <a:t>imunossupressivos</a:t>
            </a:r>
            <a:r>
              <a:rPr lang="pt-BR" altLang="en-US" dirty="0"/>
              <a:t> </a:t>
            </a:r>
          </a:p>
          <a:p>
            <a:endParaRPr lang="en-US" dirty="0"/>
          </a:p>
        </p:txBody>
      </p:sp>
    </p:spTree>
    <p:extLst>
      <p:ext uri="{BB962C8B-B14F-4D97-AF65-F5344CB8AC3E}">
        <p14:creationId xmlns:p14="http://schemas.microsoft.com/office/powerpoint/2010/main" val="41302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Achados Histopatológicos</a:t>
            </a:r>
            <a:endParaRPr lang="en-US" dirty="0"/>
          </a:p>
        </p:txBody>
      </p:sp>
      <p:sp>
        <p:nvSpPr>
          <p:cNvPr id="3" name="Espaço Reservado para Texto 2"/>
          <p:cNvSpPr>
            <a:spLocks noGrp="1"/>
          </p:cNvSpPr>
          <p:nvPr>
            <p:ph type="body" sz="quarter" idx="10"/>
          </p:nvPr>
        </p:nvSpPr>
        <p:spPr/>
        <p:txBody>
          <a:bodyPr/>
          <a:lstStyle/>
          <a:p>
            <a:r>
              <a:rPr lang="pt-BR" altLang="en-US" dirty="0" smtClean="0"/>
              <a:t>Perda de </a:t>
            </a:r>
            <a:r>
              <a:rPr lang="pt-BR" altLang="en-US" dirty="0" err="1" smtClean="0"/>
              <a:t>oligodendrócitos</a:t>
            </a:r>
            <a:endParaRPr lang="pt-BR" altLang="en-US" dirty="0" smtClean="0"/>
          </a:p>
          <a:p>
            <a:r>
              <a:rPr lang="pt-BR" altLang="en-US" dirty="0" err="1" smtClean="0"/>
              <a:t>Desmielinização</a:t>
            </a:r>
            <a:r>
              <a:rPr lang="pt-BR" altLang="en-US" dirty="0" smtClean="0"/>
              <a:t> </a:t>
            </a:r>
            <a:r>
              <a:rPr lang="pt-BR" altLang="en-US" dirty="0"/>
              <a:t>predominante em junção </a:t>
            </a:r>
            <a:r>
              <a:rPr lang="pt-BR" altLang="en-US" dirty="0" err="1"/>
              <a:t>córtico-subcortical</a:t>
            </a:r>
            <a:r>
              <a:rPr lang="pt-BR" altLang="en-US" dirty="0"/>
              <a:t> e pedúnculos cerebelares, podendo coalescer em grandes áreas</a:t>
            </a:r>
          </a:p>
          <a:p>
            <a:r>
              <a:rPr lang="pt-BR" altLang="en-US" dirty="0"/>
              <a:t>Injúria </a:t>
            </a:r>
            <a:r>
              <a:rPr lang="pt-BR" altLang="en-US" dirty="0" err="1"/>
              <a:t>axonal</a:t>
            </a:r>
            <a:endParaRPr lang="pt-BR" altLang="en-US" dirty="0"/>
          </a:p>
          <a:p>
            <a:r>
              <a:rPr lang="pt-BR" altLang="en-US" dirty="0"/>
              <a:t>Macrófagos (diferencial com outras lesões </a:t>
            </a:r>
            <a:r>
              <a:rPr lang="pt-BR" altLang="en-US" i="1" dirty="0" err="1"/>
              <a:t>macrophage-rich</a:t>
            </a:r>
            <a:r>
              <a:rPr lang="pt-BR" altLang="en-US" dirty="0"/>
              <a:t>, incluindo neoplasias tratadas)</a:t>
            </a:r>
          </a:p>
          <a:p>
            <a:r>
              <a:rPr lang="pt-BR" altLang="en-US" dirty="0" err="1"/>
              <a:t>Astrócitos</a:t>
            </a:r>
            <a:r>
              <a:rPr lang="pt-BR" altLang="en-US" dirty="0"/>
              <a:t> </a:t>
            </a:r>
            <a:r>
              <a:rPr lang="pt-BR" altLang="en-US" dirty="0" smtClean="0"/>
              <a:t>reativos, </a:t>
            </a:r>
            <a:r>
              <a:rPr lang="pt-BR" altLang="en-US" dirty="0"/>
              <a:t>por vezes </a:t>
            </a:r>
            <a:r>
              <a:rPr lang="pt-BR" altLang="en-US" dirty="0" smtClean="0"/>
              <a:t>de aspecto bizarro e multinucleado </a:t>
            </a:r>
            <a:r>
              <a:rPr lang="pt-BR" altLang="en-US" dirty="0"/>
              <a:t>(células de </a:t>
            </a:r>
            <a:r>
              <a:rPr lang="pt-BR" altLang="en-US" dirty="0" err="1"/>
              <a:t>Creutzfeld</a:t>
            </a:r>
            <a:r>
              <a:rPr lang="pt-BR" altLang="en-US" dirty="0"/>
              <a:t>)</a:t>
            </a:r>
          </a:p>
          <a:p>
            <a:endParaRPr lang="en-US" dirty="0"/>
          </a:p>
        </p:txBody>
      </p:sp>
    </p:spTree>
    <p:extLst>
      <p:ext uri="{BB962C8B-B14F-4D97-AF65-F5344CB8AC3E}">
        <p14:creationId xmlns:p14="http://schemas.microsoft.com/office/powerpoint/2010/main" val="17774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338" y="589359"/>
            <a:ext cx="8841105" cy="836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62595" y="136922"/>
            <a:ext cx="4861560" cy="463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75072" y="4929202"/>
            <a:ext cx="4836605" cy="468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p:cNvPicPr>
            <a:picLocks noChangeAspect="1"/>
          </p:cNvPicPr>
          <p:nvPr/>
        </p:nvPicPr>
        <p:blipFill>
          <a:blip r:embed="rId5"/>
          <a:stretch>
            <a:fillRect/>
          </a:stretch>
        </p:blipFill>
        <p:spPr>
          <a:xfrm>
            <a:off x="333906" y="6005515"/>
            <a:ext cx="3495675" cy="3105150"/>
          </a:xfrm>
          <a:prstGeom prst="rect">
            <a:avLst/>
          </a:prstGeom>
        </p:spPr>
      </p:pic>
      <p:sp>
        <p:nvSpPr>
          <p:cNvPr id="8" name="CaixaDeTexto 5"/>
          <p:cNvSpPr txBox="1">
            <a:spLocks noChangeArrowheads="1"/>
          </p:cNvSpPr>
          <p:nvPr/>
        </p:nvSpPr>
        <p:spPr bwMode="auto">
          <a:xfrm>
            <a:off x="333906" y="9348222"/>
            <a:ext cx="6447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a:t>Diagnostic</a:t>
            </a:r>
            <a:r>
              <a:rPr lang="pt-BR" altLang="en-US" sz="2000" dirty="0"/>
              <a:t> </a:t>
            </a:r>
            <a:r>
              <a:rPr lang="pt-BR" altLang="en-US" sz="2000" dirty="0" err="1"/>
              <a:t>Pathology</a:t>
            </a:r>
            <a:r>
              <a:rPr lang="pt-BR" altLang="en-US" sz="2000" dirty="0"/>
              <a:t>: </a:t>
            </a:r>
            <a:r>
              <a:rPr lang="pt-BR" altLang="en-US" sz="2000" dirty="0" err="1"/>
              <a:t>Neuropathology</a:t>
            </a:r>
            <a:r>
              <a:rPr lang="pt-BR" altLang="en-US" sz="2000" dirty="0"/>
              <a:t>, </a:t>
            </a:r>
            <a:r>
              <a:rPr lang="pt-BR" altLang="en-US" sz="2000" dirty="0" err="1"/>
              <a:t>Third</a:t>
            </a:r>
            <a:r>
              <a:rPr lang="pt-BR" altLang="en-US" sz="2000" baseline="30000" dirty="0"/>
              <a:t> </a:t>
            </a:r>
            <a:r>
              <a:rPr lang="pt-BR" altLang="en-US" sz="2000" dirty="0" err="1"/>
              <a:t>edition</a:t>
            </a:r>
            <a:r>
              <a:rPr lang="pt-BR" altLang="en-US" sz="2000" dirty="0"/>
              <a:t>. 2022</a:t>
            </a:r>
            <a:endParaRPr lang="en-US" altLang="en-US" sz="2000" dirty="0"/>
          </a:p>
        </p:txBody>
      </p:sp>
    </p:spTree>
    <p:extLst>
      <p:ext uri="{BB962C8B-B14F-4D97-AF65-F5344CB8AC3E}">
        <p14:creationId xmlns:p14="http://schemas.microsoft.com/office/powerpoint/2010/main" val="1135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174" y="285825"/>
            <a:ext cx="7286625"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6"/>
          <p:cNvSpPr txBox="1">
            <a:spLocks noChangeArrowheads="1"/>
          </p:cNvSpPr>
          <p:nvPr/>
        </p:nvSpPr>
        <p:spPr bwMode="auto">
          <a:xfrm>
            <a:off x="7062926" y="6729428"/>
            <a:ext cx="1265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pt-BR" altLang="en-US" sz="2000" dirty="0"/>
              <a:t>SV40</a:t>
            </a:r>
            <a:endParaRPr lang="en-US" altLang="en-US" sz="2000" dirty="0"/>
          </a:p>
        </p:txBody>
      </p:sp>
      <p:pic>
        <p:nvPicPr>
          <p:cNvPr id="6" name="Imagem 5"/>
          <p:cNvPicPr>
            <a:picLocks noChangeAspect="1"/>
          </p:cNvPicPr>
          <p:nvPr/>
        </p:nvPicPr>
        <p:blipFill>
          <a:blip r:embed="rId4"/>
          <a:stretch>
            <a:fillRect/>
          </a:stretch>
        </p:blipFill>
        <p:spPr>
          <a:xfrm>
            <a:off x="4106811" y="1519660"/>
            <a:ext cx="8134350" cy="6800850"/>
          </a:xfrm>
          <a:prstGeom prst="rect">
            <a:avLst/>
          </a:prstGeom>
        </p:spPr>
      </p:pic>
      <p:pic>
        <p:nvPicPr>
          <p:cNvPr id="7" name="Imagem 6"/>
          <p:cNvPicPr>
            <a:picLocks noChangeAspect="1"/>
          </p:cNvPicPr>
          <p:nvPr/>
        </p:nvPicPr>
        <p:blipFill>
          <a:blip r:embed="rId5"/>
          <a:stretch>
            <a:fillRect/>
          </a:stretch>
        </p:blipFill>
        <p:spPr>
          <a:xfrm>
            <a:off x="9555607" y="1132242"/>
            <a:ext cx="8401050" cy="8158163"/>
          </a:xfrm>
          <a:prstGeom prst="rect">
            <a:avLst/>
          </a:prstGeom>
        </p:spPr>
      </p:pic>
      <p:sp>
        <p:nvSpPr>
          <p:cNvPr id="8" name="CaixaDeTexto 5"/>
          <p:cNvSpPr txBox="1">
            <a:spLocks noChangeArrowheads="1"/>
          </p:cNvSpPr>
          <p:nvPr/>
        </p:nvSpPr>
        <p:spPr bwMode="auto">
          <a:xfrm>
            <a:off x="10595879" y="9407232"/>
            <a:ext cx="6447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a:t>Diagnostic</a:t>
            </a:r>
            <a:r>
              <a:rPr lang="pt-BR" altLang="en-US" sz="2000" dirty="0"/>
              <a:t> </a:t>
            </a:r>
            <a:r>
              <a:rPr lang="pt-BR" altLang="en-US" sz="2000" dirty="0" err="1"/>
              <a:t>Pathology</a:t>
            </a:r>
            <a:r>
              <a:rPr lang="pt-BR" altLang="en-US" sz="2000" dirty="0"/>
              <a:t>: </a:t>
            </a:r>
            <a:r>
              <a:rPr lang="pt-BR" altLang="en-US" sz="2000" dirty="0" err="1"/>
              <a:t>Neuropathology</a:t>
            </a:r>
            <a:r>
              <a:rPr lang="pt-BR" altLang="en-US" sz="2000" dirty="0"/>
              <a:t>, </a:t>
            </a:r>
            <a:r>
              <a:rPr lang="pt-BR" altLang="en-US" sz="2000" dirty="0" err="1"/>
              <a:t>Third</a:t>
            </a:r>
            <a:r>
              <a:rPr lang="pt-BR" altLang="en-US" sz="2000" baseline="30000" dirty="0"/>
              <a:t> </a:t>
            </a:r>
            <a:r>
              <a:rPr lang="pt-BR" altLang="en-US" sz="2000" dirty="0" err="1"/>
              <a:t>edition</a:t>
            </a:r>
            <a:r>
              <a:rPr lang="pt-BR" altLang="en-US" sz="2000" dirty="0"/>
              <a:t>. 2022</a:t>
            </a:r>
            <a:endParaRPr lang="en-US" altLang="en-US" sz="2000" dirty="0"/>
          </a:p>
        </p:txBody>
      </p:sp>
    </p:spTree>
    <p:extLst>
      <p:ext uri="{BB962C8B-B14F-4D97-AF65-F5344CB8AC3E}">
        <p14:creationId xmlns:p14="http://schemas.microsoft.com/office/powerpoint/2010/main" val="39689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Infecção de Neurônios por JCV</a:t>
            </a:r>
            <a:endParaRPr lang="en-US" dirty="0"/>
          </a:p>
        </p:txBody>
      </p:sp>
      <p:sp>
        <p:nvSpPr>
          <p:cNvPr id="3" name="Espaço Reservado para Texto 2"/>
          <p:cNvSpPr>
            <a:spLocks noGrp="1"/>
          </p:cNvSpPr>
          <p:nvPr>
            <p:ph type="body" sz="quarter" idx="10"/>
          </p:nvPr>
        </p:nvSpPr>
        <p:spPr/>
        <p:txBody>
          <a:bodyPr/>
          <a:lstStyle/>
          <a:p>
            <a:r>
              <a:rPr lang="pt-BR" altLang="en-US" dirty="0" err="1"/>
              <a:t>Neuronopatia</a:t>
            </a:r>
            <a:r>
              <a:rPr lang="pt-BR" altLang="en-US" dirty="0"/>
              <a:t> de células granulares do cerebelo</a:t>
            </a:r>
          </a:p>
          <a:p>
            <a:r>
              <a:rPr lang="pt-BR" altLang="en-US" dirty="0"/>
              <a:t>Encefalopatia fatal/fulminante por JC</a:t>
            </a:r>
          </a:p>
          <a:p>
            <a:endParaRPr lang="en-US" dirty="0"/>
          </a:p>
        </p:txBody>
      </p:sp>
    </p:spTree>
    <p:extLst>
      <p:ext uri="{BB962C8B-B14F-4D97-AF65-F5344CB8AC3E}">
        <p14:creationId xmlns:p14="http://schemas.microsoft.com/office/powerpoint/2010/main" val="7054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120" y="838915"/>
            <a:ext cx="8355806" cy="244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9088" y="838915"/>
            <a:ext cx="5840730" cy="290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313" y="3923386"/>
            <a:ext cx="8329613"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ta para a Esquerda 6"/>
          <p:cNvSpPr/>
          <p:nvPr/>
        </p:nvSpPr>
        <p:spPr>
          <a:xfrm>
            <a:off x="8398282" y="6416097"/>
            <a:ext cx="355336" cy="26179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Imagem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09088" y="3923386"/>
            <a:ext cx="874395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74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i="1" dirty="0"/>
              <a:t>PML-IRIS</a:t>
            </a:r>
            <a:r>
              <a:rPr lang="pt-BR" altLang="en-US" dirty="0"/>
              <a:t> (SIRI-LEMP)</a:t>
            </a:r>
            <a:endParaRPr lang="en-US" dirty="0"/>
          </a:p>
        </p:txBody>
      </p:sp>
      <p:sp>
        <p:nvSpPr>
          <p:cNvPr id="3" name="Espaço Reservado para Texto 2"/>
          <p:cNvSpPr>
            <a:spLocks noGrp="1"/>
          </p:cNvSpPr>
          <p:nvPr>
            <p:ph type="body" sz="quarter" idx="10"/>
          </p:nvPr>
        </p:nvSpPr>
        <p:spPr/>
        <p:txBody>
          <a:bodyPr/>
          <a:lstStyle/>
          <a:p>
            <a:pPr>
              <a:defRPr/>
            </a:pPr>
            <a:r>
              <a:rPr lang="pt-BR" altLang="en-US" i="1" dirty="0"/>
              <a:t>PML-imune </a:t>
            </a:r>
            <a:r>
              <a:rPr lang="pt-BR" altLang="en-US" i="1" dirty="0" err="1"/>
              <a:t>reconstitution</a:t>
            </a:r>
            <a:r>
              <a:rPr lang="pt-BR" altLang="en-US" i="1" dirty="0"/>
              <a:t> </a:t>
            </a:r>
            <a:r>
              <a:rPr lang="pt-BR" altLang="en-US" i="1" dirty="0" err="1"/>
              <a:t>inflammatory</a:t>
            </a:r>
            <a:r>
              <a:rPr lang="pt-BR" altLang="en-US" i="1" dirty="0"/>
              <a:t> </a:t>
            </a:r>
            <a:r>
              <a:rPr lang="pt-BR" altLang="en-US" i="1" dirty="0" err="1"/>
              <a:t>syndrome</a:t>
            </a:r>
            <a:endParaRPr lang="pt-BR" altLang="en-US" i="1" dirty="0"/>
          </a:p>
          <a:p>
            <a:pPr>
              <a:defRPr/>
            </a:pPr>
            <a:r>
              <a:rPr lang="pt-BR" altLang="en-US" dirty="0"/>
              <a:t>HAART-era</a:t>
            </a:r>
          </a:p>
          <a:p>
            <a:pPr>
              <a:defRPr/>
            </a:pPr>
            <a:r>
              <a:rPr lang="pt-BR" altLang="en-US" dirty="0" smtClean="0"/>
              <a:t>Infiltrado </a:t>
            </a:r>
            <a:r>
              <a:rPr lang="pt-BR" altLang="en-US" dirty="0"/>
              <a:t>inflamatório </a:t>
            </a:r>
            <a:r>
              <a:rPr lang="pt-BR" altLang="en-US" dirty="0" smtClean="0"/>
              <a:t>variável</a:t>
            </a:r>
            <a:r>
              <a:rPr lang="pt-BR" altLang="en-US" dirty="0"/>
              <a:t>, predominantemente CD8+</a:t>
            </a:r>
          </a:p>
          <a:p>
            <a:pPr>
              <a:defRPr/>
            </a:pPr>
            <a:r>
              <a:rPr lang="pt-BR" altLang="en-US" dirty="0"/>
              <a:t>Destruição tissular associada (variável)</a:t>
            </a:r>
          </a:p>
          <a:p>
            <a:pPr>
              <a:defRPr/>
            </a:pPr>
            <a:r>
              <a:rPr lang="pt-BR" altLang="en-US" dirty="0"/>
              <a:t>Inclusões virais podem estar ausentes (assim como </a:t>
            </a:r>
            <a:r>
              <a:rPr lang="pt-BR" altLang="en-US" dirty="0" smtClean="0"/>
              <a:t>no </a:t>
            </a:r>
            <a:r>
              <a:rPr lang="pt-BR" altLang="en-US" i="1" dirty="0" err="1"/>
              <a:t>burnt</a:t>
            </a:r>
            <a:r>
              <a:rPr lang="pt-BR" altLang="en-US" i="1" dirty="0"/>
              <a:t>-out</a:t>
            </a:r>
            <a:r>
              <a:rPr lang="pt-BR" altLang="en-US" dirty="0"/>
              <a:t> </a:t>
            </a:r>
            <a:r>
              <a:rPr lang="pt-BR" altLang="en-US" dirty="0" smtClean="0"/>
              <a:t>da </a:t>
            </a:r>
            <a:r>
              <a:rPr lang="pt-BR" altLang="en-US" dirty="0"/>
              <a:t>LEMP)</a:t>
            </a:r>
          </a:p>
          <a:p>
            <a:pPr>
              <a:defRPr/>
            </a:pPr>
            <a:r>
              <a:rPr lang="pt-BR" altLang="en-US" dirty="0"/>
              <a:t>Pode estar associada a outros estados </a:t>
            </a:r>
            <a:r>
              <a:rPr lang="pt-BR" altLang="en-US" dirty="0" err="1"/>
              <a:t>imunossupressivos</a:t>
            </a:r>
            <a:r>
              <a:rPr lang="pt-BR" altLang="en-US" dirty="0"/>
              <a:t> </a:t>
            </a:r>
          </a:p>
          <a:p>
            <a:endParaRPr lang="en-US" dirty="0"/>
          </a:p>
        </p:txBody>
      </p:sp>
    </p:spTree>
    <p:extLst>
      <p:ext uri="{BB962C8B-B14F-4D97-AF65-F5344CB8AC3E}">
        <p14:creationId xmlns:p14="http://schemas.microsoft.com/office/powerpoint/2010/main" val="63211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99" y="517008"/>
            <a:ext cx="15901988" cy="793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4"/>
          <p:cNvSpPr>
            <a:spLocks noChangeArrowheads="1"/>
          </p:cNvSpPr>
          <p:nvPr/>
        </p:nvSpPr>
        <p:spPr bwMode="auto">
          <a:xfrm>
            <a:off x="10845800" y="8726488"/>
            <a:ext cx="68961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a:t>Bauer </a:t>
            </a:r>
            <a:r>
              <a:rPr lang="pt-BR" altLang="en-US" sz="2000" dirty="0" smtClean="0"/>
              <a:t>J et </a:t>
            </a:r>
            <a:r>
              <a:rPr lang="pt-BR" altLang="en-US" sz="2000" dirty="0"/>
              <a:t>al. </a:t>
            </a:r>
            <a:r>
              <a:rPr lang="pt-BR" altLang="en-US" sz="2000" dirty="0" err="1"/>
              <a:t>Progressive</a:t>
            </a:r>
            <a:r>
              <a:rPr lang="pt-BR" altLang="en-US" sz="2000" dirty="0"/>
              <a:t> multifocal </a:t>
            </a:r>
            <a:r>
              <a:rPr lang="pt-BR" altLang="en-US" sz="2000" dirty="0" err="1"/>
              <a:t>leukoencephalopathy</a:t>
            </a:r>
            <a:r>
              <a:rPr lang="pt-BR" altLang="en-US" sz="2000" dirty="0"/>
              <a:t> </a:t>
            </a:r>
            <a:r>
              <a:rPr lang="pt-BR" altLang="en-US" sz="2000" dirty="0" err="1"/>
              <a:t>and</a:t>
            </a:r>
            <a:r>
              <a:rPr lang="pt-BR" altLang="en-US" sz="2000" dirty="0"/>
              <a:t> </a:t>
            </a:r>
            <a:r>
              <a:rPr lang="pt-BR" altLang="en-US" sz="2000" dirty="0" err="1"/>
              <a:t>immune</a:t>
            </a:r>
            <a:r>
              <a:rPr lang="pt-BR" altLang="en-US" sz="2000" dirty="0"/>
              <a:t> </a:t>
            </a:r>
            <a:r>
              <a:rPr lang="pt-BR" altLang="en-US" sz="2000" dirty="0" err="1"/>
              <a:t>reconstitution</a:t>
            </a:r>
            <a:r>
              <a:rPr lang="pt-BR" altLang="en-US" sz="2000" dirty="0"/>
              <a:t> </a:t>
            </a:r>
            <a:r>
              <a:rPr lang="pt-BR" altLang="en-US" sz="2000" dirty="0" err="1"/>
              <a:t>inflammatory</a:t>
            </a:r>
            <a:r>
              <a:rPr lang="pt-BR" altLang="en-US" sz="2000" dirty="0"/>
              <a:t> </a:t>
            </a:r>
            <a:r>
              <a:rPr lang="pt-BR" altLang="en-US" sz="2000" dirty="0" err="1"/>
              <a:t>syndrome</a:t>
            </a:r>
            <a:r>
              <a:rPr lang="pt-BR" altLang="en-US" sz="2000" dirty="0"/>
              <a:t> (IRIS).</a:t>
            </a:r>
            <a:r>
              <a:rPr lang="pt-BR" altLang="en-US" sz="2000" i="1" dirty="0"/>
              <a:t> Acta </a:t>
            </a:r>
            <a:r>
              <a:rPr lang="pt-BR" altLang="en-US" sz="2000" i="1" dirty="0" err="1" smtClean="0"/>
              <a:t>Neuropathol</a:t>
            </a:r>
            <a:r>
              <a:rPr lang="pt-BR" altLang="en-US" sz="2000" dirty="0"/>
              <a:t>. 2015</a:t>
            </a:r>
            <a:endParaRPr lang="pt-BR" altLang="en-US" sz="2000" b="1" dirty="0"/>
          </a:p>
        </p:txBody>
      </p:sp>
      <p:sp>
        <p:nvSpPr>
          <p:cNvPr id="2" name="Retângulo 1"/>
          <p:cNvSpPr/>
          <p:nvPr/>
        </p:nvSpPr>
        <p:spPr>
          <a:xfrm>
            <a:off x="11684000" y="3695700"/>
            <a:ext cx="5295900" cy="1447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11684000" y="6874392"/>
            <a:ext cx="5295900" cy="1447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165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Declaração de Conflito de Interesse</a:t>
            </a:r>
          </a:p>
        </p:txBody>
      </p:sp>
      <p:sp>
        <p:nvSpPr>
          <p:cNvPr id="3" name="Espaço Reservado para Texto 2"/>
          <p:cNvSpPr>
            <a:spLocks noGrp="1"/>
          </p:cNvSpPr>
          <p:nvPr>
            <p:ph type="body" sz="quarter" idx="10"/>
          </p:nvPr>
        </p:nvSpPr>
        <p:spPr/>
        <p:txBody>
          <a:bodyPr/>
          <a:lstStyle/>
          <a:p>
            <a:r>
              <a:rPr lang="pt-BR" dirty="0" smtClean="0"/>
              <a:t>Dr. Fernando P. Frassetto afirma não </a:t>
            </a:r>
            <a:r>
              <a:rPr lang="pt-BR" dirty="0"/>
              <a:t>ter conflito</a:t>
            </a:r>
            <a:br>
              <a:rPr lang="pt-BR" dirty="0"/>
            </a:br>
            <a:r>
              <a:rPr lang="pt-BR" dirty="0"/>
              <a:t> de interesse a declarar</a:t>
            </a:r>
          </a:p>
          <a:p>
            <a:pPr>
              <a:lnSpc>
                <a:spcPts val="4000"/>
              </a:lnSpc>
            </a:pPr>
            <a:endParaRPr lang="pt-BR" sz="5400" dirty="0"/>
          </a:p>
          <a:p>
            <a:pPr>
              <a:lnSpc>
                <a:spcPts val="4000"/>
              </a:lnSpc>
            </a:pPr>
            <a:r>
              <a:rPr lang="pt-BR" sz="2600" dirty="0"/>
              <a:t>Exigência da RDC Nº 96/08 da ANVISA</a:t>
            </a:r>
          </a:p>
          <a:p>
            <a:endParaRPr lang="pt-BR" dirty="0"/>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2806098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760" y="351679"/>
            <a:ext cx="8472488"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5"/>
          <p:cNvSpPr txBox="1">
            <a:spLocks noChangeArrowheads="1"/>
          </p:cNvSpPr>
          <p:nvPr/>
        </p:nvSpPr>
        <p:spPr bwMode="auto">
          <a:xfrm>
            <a:off x="10620906" y="9507442"/>
            <a:ext cx="6447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a:t>Diagnostic</a:t>
            </a:r>
            <a:r>
              <a:rPr lang="pt-BR" altLang="en-US" sz="2000" dirty="0"/>
              <a:t> </a:t>
            </a:r>
            <a:r>
              <a:rPr lang="pt-BR" altLang="en-US" sz="2000" dirty="0" err="1"/>
              <a:t>Pathology</a:t>
            </a:r>
            <a:r>
              <a:rPr lang="pt-BR" altLang="en-US" sz="2000" dirty="0"/>
              <a:t>: </a:t>
            </a:r>
            <a:r>
              <a:rPr lang="pt-BR" altLang="en-US" sz="2000" dirty="0" err="1"/>
              <a:t>Neuropathology</a:t>
            </a:r>
            <a:r>
              <a:rPr lang="pt-BR" altLang="en-US" sz="2000" dirty="0"/>
              <a:t>, </a:t>
            </a:r>
            <a:r>
              <a:rPr lang="pt-BR" altLang="en-US" sz="2000" dirty="0" err="1"/>
              <a:t>Third</a:t>
            </a:r>
            <a:r>
              <a:rPr lang="pt-BR" altLang="en-US" sz="2000" baseline="30000" dirty="0"/>
              <a:t> </a:t>
            </a:r>
            <a:r>
              <a:rPr lang="pt-BR" altLang="en-US" sz="2000" dirty="0" err="1"/>
              <a:t>edition</a:t>
            </a:r>
            <a:r>
              <a:rPr lang="pt-BR" altLang="en-US" sz="2000" dirty="0"/>
              <a:t>. 2022</a:t>
            </a:r>
            <a:endParaRPr lang="en-US" altLang="en-US" sz="2000" dirty="0"/>
          </a:p>
        </p:txBody>
      </p:sp>
      <p:pic>
        <p:nvPicPr>
          <p:cNvPr id="6"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58943" y="1611158"/>
            <a:ext cx="8455914" cy="767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HIV-CD8E</a:t>
            </a:r>
            <a:endParaRPr lang="en-US" dirty="0"/>
          </a:p>
        </p:txBody>
      </p:sp>
      <p:sp>
        <p:nvSpPr>
          <p:cNvPr id="3" name="Espaço Reservado para Texto 2"/>
          <p:cNvSpPr>
            <a:spLocks noGrp="1"/>
          </p:cNvSpPr>
          <p:nvPr>
            <p:ph type="body" sz="quarter" idx="10"/>
          </p:nvPr>
        </p:nvSpPr>
        <p:spPr/>
        <p:txBody>
          <a:bodyPr/>
          <a:lstStyle/>
          <a:p>
            <a:pPr>
              <a:defRPr/>
            </a:pPr>
            <a:r>
              <a:rPr lang="pt-BR" dirty="0" smtClean="0"/>
              <a:t>Infiltração do parênquima </a:t>
            </a:r>
            <a:r>
              <a:rPr lang="pt-BR" dirty="0"/>
              <a:t>por células T CD8+, predominando em substância </a:t>
            </a:r>
            <a:r>
              <a:rPr lang="pt-BR" dirty="0" smtClean="0"/>
              <a:t>branca</a:t>
            </a:r>
          </a:p>
          <a:p>
            <a:pPr>
              <a:defRPr/>
            </a:pPr>
            <a:r>
              <a:rPr lang="pt-BR" dirty="0" smtClean="0"/>
              <a:t>Acometimento meníngeo</a:t>
            </a:r>
            <a:endParaRPr lang="pt-BR" dirty="0"/>
          </a:p>
          <a:p>
            <a:pPr>
              <a:defRPr/>
            </a:pPr>
            <a:r>
              <a:rPr lang="pt-BR" dirty="0"/>
              <a:t>Possível associação com </a:t>
            </a:r>
            <a:r>
              <a:rPr lang="pt-BR" dirty="0" smtClean="0"/>
              <a:t>infecção secundária, </a:t>
            </a:r>
            <a:r>
              <a:rPr lang="pt-BR" dirty="0"/>
              <a:t>interrupção de HAART, IRIS</a:t>
            </a:r>
            <a:r>
              <a:rPr lang="pt-BR" dirty="0" smtClean="0"/>
              <a:t>; possível </a:t>
            </a:r>
            <a:r>
              <a:rPr lang="pt-BR" dirty="0"/>
              <a:t>sobreposição com HIVE</a:t>
            </a:r>
          </a:p>
          <a:p>
            <a:pPr>
              <a:defRPr/>
            </a:pPr>
            <a:r>
              <a:rPr lang="pt-BR" dirty="0" smtClean="0"/>
              <a:t>Pode apresentar progressão </a:t>
            </a:r>
            <a:r>
              <a:rPr lang="pt-BR" dirty="0"/>
              <a:t>rápida com edema difuso</a:t>
            </a:r>
          </a:p>
          <a:p>
            <a:pPr>
              <a:defRPr/>
            </a:pPr>
            <a:r>
              <a:rPr lang="pt-BR" dirty="0"/>
              <a:t>Associação com EBV?</a:t>
            </a:r>
          </a:p>
          <a:p>
            <a:endParaRPr lang="en-US" dirty="0"/>
          </a:p>
        </p:txBody>
      </p:sp>
    </p:spTree>
    <p:extLst>
      <p:ext uri="{BB962C8B-B14F-4D97-AF65-F5344CB8AC3E}">
        <p14:creationId xmlns:p14="http://schemas.microsoft.com/office/powerpoint/2010/main" val="379362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805" y="144458"/>
            <a:ext cx="7454265" cy="657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8170" y="2006393"/>
            <a:ext cx="577405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68670" y="4540043"/>
            <a:ext cx="5589270" cy="46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4"/>
          <p:cNvSpPr>
            <a:spLocks noChangeArrowheads="1"/>
          </p:cNvSpPr>
          <p:nvPr/>
        </p:nvSpPr>
        <p:spPr bwMode="auto">
          <a:xfrm>
            <a:off x="344805" y="8726488"/>
            <a:ext cx="76293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pt-BR" altLang="en-US" sz="2000" dirty="0"/>
              <a:t>Lucas SB et al. </a:t>
            </a:r>
            <a:r>
              <a:rPr lang="en-US" altLang="en-US" sz="2000" dirty="0"/>
              <a:t>HIV-Associated CD8 Encephalitis: A UK Case Series and Review of </a:t>
            </a:r>
            <a:r>
              <a:rPr lang="en-US" altLang="en-US" sz="2000" dirty="0" err="1"/>
              <a:t>Histopathologically</a:t>
            </a:r>
            <a:r>
              <a:rPr lang="en-US" altLang="en-US" sz="2000" dirty="0"/>
              <a:t> Confirmed Cases</a:t>
            </a:r>
            <a:r>
              <a:rPr lang="pt-BR" altLang="en-US" sz="2000" dirty="0"/>
              <a:t>.</a:t>
            </a:r>
            <a:r>
              <a:rPr lang="pt-BR" altLang="en-US" sz="2000" i="1" dirty="0"/>
              <a:t> Front </a:t>
            </a:r>
            <a:r>
              <a:rPr lang="pt-BR" altLang="en-US" sz="2000" i="1" dirty="0" err="1"/>
              <a:t>Neurol</a:t>
            </a:r>
            <a:r>
              <a:rPr lang="pt-BR" altLang="en-US" sz="2000" i="1" dirty="0"/>
              <a:t>. </a:t>
            </a:r>
            <a:r>
              <a:rPr lang="pt-BR" altLang="en-US" sz="2000" dirty="0"/>
              <a:t>2021</a:t>
            </a:r>
          </a:p>
          <a:p>
            <a:pPr eaLnBrk="1" hangingPunct="1">
              <a:lnSpc>
                <a:spcPct val="100000"/>
              </a:lnSpc>
              <a:spcBef>
                <a:spcPct val="0"/>
              </a:spcBef>
              <a:buFontTx/>
              <a:buNone/>
            </a:pPr>
            <a:endParaRPr lang="pt-BR" altLang="en-US" sz="2000" b="1" dirty="0"/>
          </a:p>
        </p:txBody>
      </p:sp>
      <p:sp>
        <p:nvSpPr>
          <p:cNvPr id="8" name="CaixaDeTexto 7"/>
          <p:cNvSpPr txBox="1"/>
          <p:nvPr/>
        </p:nvSpPr>
        <p:spPr>
          <a:xfrm>
            <a:off x="12568670" y="9337964"/>
            <a:ext cx="1604530" cy="400110"/>
          </a:xfrm>
          <a:prstGeom prst="rect">
            <a:avLst/>
          </a:prstGeom>
          <a:noFill/>
        </p:spPr>
        <p:txBody>
          <a:bodyPr wrap="square" rtlCol="0">
            <a:spAutoFit/>
          </a:bodyPr>
          <a:lstStyle/>
          <a:p>
            <a:r>
              <a:rPr lang="pt-BR" sz="2000" dirty="0" smtClean="0"/>
              <a:t>CD8</a:t>
            </a:r>
            <a:endParaRPr lang="en-US" sz="2000" dirty="0"/>
          </a:p>
        </p:txBody>
      </p:sp>
    </p:spTree>
    <p:extLst>
      <p:ext uri="{BB962C8B-B14F-4D97-AF65-F5344CB8AC3E}">
        <p14:creationId xmlns:p14="http://schemas.microsoft.com/office/powerpoint/2010/main" val="3278696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4000" i="1" dirty="0" err="1"/>
              <a:t>Mycobaterium</a:t>
            </a:r>
            <a:r>
              <a:rPr lang="pt-BR" sz="4000" i="1" dirty="0"/>
              <a:t> </a:t>
            </a:r>
            <a:r>
              <a:rPr lang="pt-BR" sz="4000" i="1" dirty="0" err="1"/>
              <a:t>avium-intracellulare</a:t>
            </a:r>
            <a:r>
              <a:rPr lang="pt-BR" sz="4000" i="1" dirty="0"/>
              <a:t> </a:t>
            </a:r>
            <a:r>
              <a:rPr lang="pt-BR" sz="4000" i="1" dirty="0" err="1"/>
              <a:t>complex</a:t>
            </a:r>
            <a:r>
              <a:rPr lang="pt-BR" sz="4000" i="1" dirty="0"/>
              <a:t> </a:t>
            </a:r>
            <a:r>
              <a:rPr lang="pt-BR" sz="4000" dirty="0"/>
              <a:t>(MAC)</a:t>
            </a:r>
            <a:endParaRPr lang="en-US" sz="4000" i="1" dirty="0"/>
          </a:p>
        </p:txBody>
      </p:sp>
      <p:sp>
        <p:nvSpPr>
          <p:cNvPr id="3" name="Espaço Reservado para Texto 2"/>
          <p:cNvSpPr>
            <a:spLocks noGrp="1"/>
          </p:cNvSpPr>
          <p:nvPr>
            <p:ph type="body" sz="quarter" idx="10"/>
          </p:nvPr>
        </p:nvSpPr>
        <p:spPr/>
        <p:txBody>
          <a:bodyPr/>
          <a:lstStyle/>
          <a:p>
            <a:pPr>
              <a:defRPr/>
            </a:pPr>
            <a:r>
              <a:rPr lang="pt-BR" dirty="0" smtClean="0"/>
              <a:t>Meningite</a:t>
            </a:r>
            <a:r>
              <a:rPr lang="pt-BR" dirty="0"/>
              <a:t>, </a:t>
            </a:r>
            <a:r>
              <a:rPr lang="pt-BR" dirty="0" err="1" smtClean="0"/>
              <a:t>meningoencefalite</a:t>
            </a:r>
            <a:endParaRPr lang="pt-BR" dirty="0" smtClean="0"/>
          </a:p>
          <a:p>
            <a:pPr>
              <a:defRPr/>
            </a:pPr>
            <a:r>
              <a:rPr lang="pt-BR" dirty="0" smtClean="0"/>
              <a:t>Granulomas </a:t>
            </a:r>
            <a:r>
              <a:rPr lang="pt-BR" dirty="0"/>
              <a:t>esparsos, necrose pouco evidente/ausente</a:t>
            </a:r>
            <a:endParaRPr lang="en-US" dirty="0"/>
          </a:p>
          <a:p>
            <a:pPr>
              <a:defRPr/>
            </a:pPr>
            <a:endParaRPr lang="pt-BR" i="1" dirty="0" smtClean="0"/>
          </a:p>
          <a:p>
            <a:pPr>
              <a:defRPr/>
            </a:pPr>
            <a:r>
              <a:rPr lang="pt-BR" i="1" dirty="0" err="1" smtClean="0"/>
              <a:t>Spindle</a:t>
            </a:r>
            <a:r>
              <a:rPr lang="pt-BR" i="1" dirty="0" smtClean="0"/>
              <a:t> </a:t>
            </a:r>
            <a:r>
              <a:rPr lang="pt-BR" i="1" dirty="0" err="1"/>
              <a:t>Cell</a:t>
            </a:r>
            <a:r>
              <a:rPr lang="pt-BR" i="1" dirty="0"/>
              <a:t> </a:t>
            </a:r>
            <a:r>
              <a:rPr lang="pt-BR" i="1" dirty="0" err="1"/>
              <a:t>Pseudotumor</a:t>
            </a:r>
            <a:endParaRPr lang="pt-BR" dirty="0" smtClean="0"/>
          </a:p>
          <a:p>
            <a:pPr>
              <a:defRPr/>
            </a:pPr>
            <a:r>
              <a:rPr lang="pt-BR" dirty="0" smtClean="0"/>
              <a:t>Base </a:t>
            </a:r>
            <a:r>
              <a:rPr lang="pt-BR" dirty="0" err="1" smtClean="0"/>
              <a:t>dural</a:t>
            </a:r>
            <a:r>
              <a:rPr lang="pt-BR" dirty="0" smtClean="0"/>
              <a:t> (</a:t>
            </a:r>
            <a:r>
              <a:rPr lang="pt-BR" dirty="0" err="1" smtClean="0"/>
              <a:t>meningioma-</a:t>
            </a:r>
            <a:r>
              <a:rPr lang="pt-BR" i="1" dirty="0" err="1" smtClean="0"/>
              <a:t>like</a:t>
            </a:r>
            <a:r>
              <a:rPr lang="pt-BR" dirty="0" smtClean="0"/>
              <a:t>)</a:t>
            </a:r>
          </a:p>
          <a:p>
            <a:pPr>
              <a:defRPr/>
            </a:pPr>
            <a:r>
              <a:rPr lang="pt-BR" dirty="0" err="1" smtClean="0"/>
              <a:t>Histiócitos</a:t>
            </a:r>
            <a:r>
              <a:rPr lang="pt-BR" dirty="0" smtClean="0"/>
              <a:t> </a:t>
            </a:r>
            <a:r>
              <a:rPr lang="pt-BR" dirty="0" err="1" smtClean="0"/>
              <a:t>epitelioides</a:t>
            </a:r>
            <a:endParaRPr lang="pt-BR" dirty="0"/>
          </a:p>
          <a:p>
            <a:pPr>
              <a:defRPr/>
            </a:pPr>
            <a:r>
              <a:rPr lang="pt-BR" dirty="0" smtClean="0"/>
              <a:t>Grande </a:t>
            </a:r>
            <a:r>
              <a:rPr lang="pt-BR" dirty="0"/>
              <a:t>número de </a:t>
            </a:r>
            <a:r>
              <a:rPr lang="pt-BR" dirty="0" err="1" smtClean="0"/>
              <a:t>microorganismos</a:t>
            </a:r>
            <a:endParaRPr lang="pt-BR" dirty="0"/>
          </a:p>
          <a:p>
            <a:endParaRPr lang="en-US"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3758" y="2885047"/>
            <a:ext cx="7021354" cy="644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2"/>
          <p:cNvSpPr txBox="1">
            <a:spLocks noChangeArrowheads="1"/>
          </p:cNvSpPr>
          <p:nvPr/>
        </p:nvSpPr>
        <p:spPr bwMode="auto">
          <a:xfrm>
            <a:off x="11292491" y="9325852"/>
            <a:ext cx="53038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a:t>Diagnostic</a:t>
            </a:r>
            <a:r>
              <a:rPr lang="pt-BR" altLang="en-US" sz="2000" dirty="0"/>
              <a:t> </a:t>
            </a:r>
            <a:r>
              <a:rPr lang="pt-BR" altLang="en-US" sz="2000" dirty="0" err="1"/>
              <a:t>Pathology</a:t>
            </a:r>
            <a:r>
              <a:rPr lang="pt-BR" altLang="en-US" sz="2000" dirty="0"/>
              <a:t>: </a:t>
            </a:r>
            <a:r>
              <a:rPr lang="pt-BR" altLang="en-US" sz="2000" dirty="0" err="1"/>
              <a:t>Neuropathology</a:t>
            </a:r>
            <a:r>
              <a:rPr lang="pt-BR" altLang="en-US" sz="2000" dirty="0"/>
              <a:t> 3</a:t>
            </a:r>
            <a:r>
              <a:rPr lang="pt-BR" altLang="en-US" sz="2000" baseline="30000" dirty="0"/>
              <a:t>th </a:t>
            </a:r>
            <a:r>
              <a:rPr lang="pt-BR" altLang="en-US" sz="2000" dirty="0" err="1"/>
              <a:t>edition</a:t>
            </a:r>
            <a:endParaRPr lang="en-US" altLang="en-US" sz="2000" dirty="0"/>
          </a:p>
        </p:txBody>
      </p:sp>
    </p:spTree>
    <p:extLst>
      <p:ext uri="{BB962C8B-B14F-4D97-AF65-F5344CB8AC3E}">
        <p14:creationId xmlns:p14="http://schemas.microsoft.com/office/powerpoint/2010/main" val="23461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endParaRPr lang="en-US"/>
          </a:p>
        </p:txBody>
      </p:sp>
      <p:sp>
        <p:nvSpPr>
          <p:cNvPr id="5" name="Espaço Reservado para Texto 4"/>
          <p:cNvSpPr>
            <a:spLocks noGrp="1"/>
          </p:cNvSpPr>
          <p:nvPr>
            <p:ph type="body" sz="quarter" idx="10"/>
          </p:nvPr>
        </p:nvSpPr>
        <p:spPr/>
        <p:txBody>
          <a:bodyPr/>
          <a:lstStyle/>
          <a:p>
            <a:r>
              <a:rPr lang="pt-BR" sz="8800" b="1" dirty="0" smtClean="0"/>
              <a:t>ARBOVIROSES</a:t>
            </a:r>
            <a:endParaRPr lang="en-US" sz="8800" b="1" dirty="0"/>
          </a:p>
        </p:txBody>
      </p:sp>
    </p:spTree>
    <p:extLst>
      <p:ext uri="{BB962C8B-B14F-4D97-AF65-F5344CB8AC3E}">
        <p14:creationId xmlns:p14="http://schemas.microsoft.com/office/powerpoint/2010/main" val="143113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Arboviroses</a:t>
            </a:r>
            <a:endParaRPr lang="en-US" dirty="0"/>
          </a:p>
        </p:txBody>
      </p:sp>
      <p:sp>
        <p:nvSpPr>
          <p:cNvPr id="3" name="Espaço Reservado para Texto 2"/>
          <p:cNvSpPr>
            <a:spLocks noGrp="1"/>
          </p:cNvSpPr>
          <p:nvPr>
            <p:ph type="body" sz="quarter" idx="10"/>
          </p:nvPr>
        </p:nvSpPr>
        <p:spPr/>
        <p:txBody>
          <a:bodyPr/>
          <a:lstStyle/>
          <a:p>
            <a:pPr>
              <a:defRPr/>
            </a:pPr>
            <a:r>
              <a:rPr lang="en-US" dirty="0"/>
              <a:t>“</a:t>
            </a:r>
            <a:r>
              <a:rPr lang="en-US" i="1" dirty="0"/>
              <a:t>Arthropod-borne viruses</a:t>
            </a:r>
            <a:r>
              <a:rPr lang="en-US" dirty="0"/>
              <a:t>”</a:t>
            </a:r>
          </a:p>
          <a:p>
            <a:pPr>
              <a:defRPr/>
            </a:pPr>
            <a:r>
              <a:rPr lang="pt-BR" dirty="0" smtClean="0"/>
              <a:t>Famílias:</a:t>
            </a:r>
          </a:p>
          <a:p>
            <a:pPr marL="457200" indent="-457200">
              <a:buFontTx/>
              <a:buChar char="-"/>
              <a:defRPr/>
            </a:pPr>
            <a:r>
              <a:rPr lang="pt-BR" i="1" dirty="0" err="1" smtClean="0"/>
              <a:t>Togaviridae</a:t>
            </a:r>
            <a:r>
              <a:rPr lang="pt-BR" dirty="0" smtClean="0"/>
              <a:t> (gênero </a:t>
            </a:r>
            <a:r>
              <a:rPr lang="pt-BR" dirty="0" err="1" smtClean="0"/>
              <a:t>alphavirus</a:t>
            </a:r>
            <a:r>
              <a:rPr lang="pt-BR" dirty="0" smtClean="0"/>
              <a:t>)</a:t>
            </a:r>
          </a:p>
          <a:p>
            <a:pPr marL="457200" indent="-457200">
              <a:buFontTx/>
              <a:buChar char="-"/>
              <a:defRPr/>
            </a:pPr>
            <a:r>
              <a:rPr lang="en-US" i="1" dirty="0" err="1" smtClean="0"/>
              <a:t>Flaviviridae</a:t>
            </a:r>
            <a:r>
              <a:rPr lang="en-US" i="1" dirty="0" smtClean="0"/>
              <a:t> </a:t>
            </a:r>
            <a:endParaRPr lang="en-US" dirty="0" smtClean="0"/>
          </a:p>
          <a:p>
            <a:pPr marL="457200" indent="-457200">
              <a:buFontTx/>
              <a:buChar char="-"/>
              <a:defRPr/>
            </a:pPr>
            <a:r>
              <a:rPr lang="en-US" i="1" dirty="0" err="1" smtClean="0"/>
              <a:t>Bunyaviridae</a:t>
            </a:r>
            <a:r>
              <a:rPr lang="en-US" dirty="0" smtClean="0"/>
              <a:t> </a:t>
            </a:r>
          </a:p>
          <a:p>
            <a:pPr marL="457200" indent="-457200">
              <a:buFontTx/>
              <a:buChar char="-"/>
              <a:defRPr/>
            </a:pPr>
            <a:r>
              <a:rPr lang="en-US" i="1" dirty="0" smtClean="0"/>
              <a:t>Reoviridae</a:t>
            </a:r>
            <a:endParaRPr lang="en-US" i="1" dirty="0"/>
          </a:p>
          <a:p>
            <a:pPr>
              <a:defRPr/>
            </a:pPr>
            <a:r>
              <a:rPr lang="pt-BR" dirty="0" smtClean="0"/>
              <a:t>Mais </a:t>
            </a:r>
            <a:r>
              <a:rPr lang="pt-BR" dirty="0"/>
              <a:t>comumente como encefalite</a:t>
            </a:r>
          </a:p>
          <a:p>
            <a:endParaRPr lang="en-US" dirty="0"/>
          </a:p>
        </p:txBody>
      </p:sp>
    </p:spTree>
    <p:extLst>
      <p:ext uri="{BB962C8B-B14F-4D97-AF65-F5344CB8AC3E}">
        <p14:creationId xmlns:p14="http://schemas.microsoft.com/office/powerpoint/2010/main" val="53163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sp>
        <p:nvSpPr>
          <p:cNvPr id="5" name="CaixaDeTexto 4"/>
          <p:cNvSpPr txBox="1"/>
          <p:nvPr/>
        </p:nvSpPr>
        <p:spPr>
          <a:xfrm>
            <a:off x="13460361" y="4172195"/>
            <a:ext cx="2438400" cy="369332"/>
          </a:xfrm>
          <a:prstGeom prst="rect">
            <a:avLst/>
          </a:prstGeom>
          <a:noFill/>
          <a:ln w="28575">
            <a:solidFill>
              <a:schemeClr val="tx1"/>
            </a:solidFill>
          </a:ln>
        </p:spPr>
        <p:txBody>
          <a:bodyPr wrap="square" rtlCol="0">
            <a:spAutoFit/>
          </a:bodyPr>
          <a:lstStyle/>
          <a:p>
            <a:r>
              <a:rPr lang="pt-BR" dirty="0" err="1" smtClean="0"/>
              <a:t>Chikungunya</a:t>
            </a:r>
            <a:endParaRPr lang="en-US" dirty="0"/>
          </a:p>
        </p:txBody>
      </p:sp>
      <p:sp>
        <p:nvSpPr>
          <p:cNvPr id="6" name="CaixaDeTexto 5"/>
          <p:cNvSpPr txBox="1"/>
          <p:nvPr/>
        </p:nvSpPr>
        <p:spPr>
          <a:xfrm>
            <a:off x="13460361" y="6079566"/>
            <a:ext cx="2438400" cy="369332"/>
          </a:xfrm>
          <a:prstGeom prst="rect">
            <a:avLst/>
          </a:prstGeom>
          <a:noFill/>
          <a:ln w="28575">
            <a:solidFill>
              <a:schemeClr val="tx1"/>
            </a:solidFill>
          </a:ln>
        </p:spPr>
        <p:txBody>
          <a:bodyPr wrap="square" rtlCol="0">
            <a:spAutoFit/>
          </a:bodyPr>
          <a:lstStyle/>
          <a:p>
            <a:r>
              <a:rPr lang="pt-BR" dirty="0" smtClean="0"/>
              <a:t>YFV</a:t>
            </a:r>
            <a:endParaRPr lang="en-US" dirty="0"/>
          </a:p>
        </p:txBody>
      </p:sp>
      <p:sp>
        <p:nvSpPr>
          <p:cNvPr id="7" name="CaixaDeTexto 6"/>
          <p:cNvSpPr txBox="1"/>
          <p:nvPr/>
        </p:nvSpPr>
        <p:spPr>
          <a:xfrm>
            <a:off x="13460361" y="8204489"/>
            <a:ext cx="2438400" cy="369332"/>
          </a:xfrm>
          <a:prstGeom prst="rect">
            <a:avLst/>
          </a:prstGeom>
          <a:noFill/>
          <a:ln w="28575">
            <a:solidFill>
              <a:schemeClr val="tx1"/>
            </a:solidFill>
          </a:ln>
        </p:spPr>
        <p:txBody>
          <a:bodyPr wrap="square" rtlCol="0">
            <a:spAutoFit/>
          </a:bodyPr>
          <a:lstStyle/>
          <a:p>
            <a:r>
              <a:rPr lang="pt-BR" dirty="0" err="1" smtClean="0"/>
              <a:t>Oropouche</a:t>
            </a:r>
            <a:endParaRPr lang="en-US" dirty="0"/>
          </a:p>
        </p:txBody>
      </p:sp>
      <p:pic>
        <p:nvPicPr>
          <p:cNvPr id="8" name="Imagem 7"/>
          <p:cNvPicPr>
            <a:picLocks noChangeAspect="1"/>
          </p:cNvPicPr>
          <p:nvPr/>
        </p:nvPicPr>
        <p:blipFill>
          <a:blip r:embed="rId2"/>
          <a:stretch>
            <a:fillRect/>
          </a:stretch>
        </p:blipFill>
        <p:spPr>
          <a:xfrm>
            <a:off x="251109" y="0"/>
            <a:ext cx="5238750" cy="2200275"/>
          </a:xfrm>
          <a:prstGeom prst="rect">
            <a:avLst/>
          </a:prstGeom>
        </p:spPr>
      </p:pic>
      <p:pic>
        <p:nvPicPr>
          <p:cNvPr id="9" name="Imagem 8"/>
          <p:cNvPicPr>
            <a:picLocks noChangeAspect="1"/>
          </p:cNvPicPr>
          <p:nvPr/>
        </p:nvPicPr>
        <p:blipFill>
          <a:blip r:embed="rId3"/>
          <a:stretch>
            <a:fillRect/>
          </a:stretch>
        </p:blipFill>
        <p:spPr>
          <a:xfrm>
            <a:off x="4556409" y="1888114"/>
            <a:ext cx="933450" cy="320040"/>
          </a:xfrm>
          <a:prstGeom prst="rect">
            <a:avLst/>
          </a:prstGeom>
        </p:spPr>
      </p:pic>
      <p:pic>
        <p:nvPicPr>
          <p:cNvPr id="10" name="Imagem 9"/>
          <p:cNvPicPr>
            <a:picLocks noChangeAspect="1"/>
          </p:cNvPicPr>
          <p:nvPr/>
        </p:nvPicPr>
        <p:blipFill>
          <a:blip r:embed="rId4"/>
          <a:stretch>
            <a:fillRect/>
          </a:stretch>
        </p:blipFill>
        <p:spPr>
          <a:xfrm>
            <a:off x="251109" y="2187445"/>
            <a:ext cx="12908280" cy="8031480"/>
          </a:xfrm>
          <a:prstGeom prst="rect">
            <a:avLst/>
          </a:prstGeom>
        </p:spPr>
      </p:pic>
    </p:spTree>
    <p:extLst>
      <p:ext uri="{BB962C8B-B14F-4D97-AF65-F5344CB8AC3E}">
        <p14:creationId xmlns:p14="http://schemas.microsoft.com/office/powerpoint/2010/main" val="165656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en-US" i="1" dirty="0" smtClean="0"/>
          </a:p>
          <a:p>
            <a:r>
              <a:rPr lang="en-US" i="1" dirty="0" smtClean="0"/>
              <a:t>The </a:t>
            </a:r>
            <a:r>
              <a:rPr lang="en-US" i="1" dirty="0"/>
              <a:t>CDC laboratory criteria for </a:t>
            </a:r>
            <a:r>
              <a:rPr lang="en-US" i="1" dirty="0" err="1"/>
              <a:t>arboviral</a:t>
            </a:r>
            <a:r>
              <a:rPr lang="en-US" i="1" dirty="0"/>
              <a:t> </a:t>
            </a:r>
          </a:p>
          <a:p>
            <a:r>
              <a:rPr lang="en-US" i="1" dirty="0"/>
              <a:t>infection require direct detection of virus </a:t>
            </a:r>
          </a:p>
          <a:p>
            <a:r>
              <a:rPr lang="en-US" i="1" dirty="0"/>
              <a:t>by culture, antigen, or nucleic acid</a:t>
            </a:r>
          </a:p>
          <a:p>
            <a:endParaRPr lang="en-US" dirty="0"/>
          </a:p>
        </p:txBody>
      </p:sp>
      <p:pic>
        <p:nvPicPr>
          <p:cNvPr id="4" name="Imagem 3"/>
          <p:cNvPicPr>
            <a:picLocks noChangeAspect="1"/>
          </p:cNvPicPr>
          <p:nvPr/>
        </p:nvPicPr>
        <p:blipFill>
          <a:blip r:embed="rId2"/>
          <a:stretch>
            <a:fillRect/>
          </a:stretch>
        </p:blipFill>
        <p:spPr>
          <a:xfrm>
            <a:off x="27216" y="349658"/>
            <a:ext cx="7669530" cy="3059430"/>
          </a:xfrm>
          <a:prstGeom prst="rect">
            <a:avLst/>
          </a:prstGeom>
        </p:spPr>
      </p:pic>
      <p:pic>
        <p:nvPicPr>
          <p:cNvPr id="5"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1450" y="349658"/>
            <a:ext cx="10502265" cy="750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p:cNvSpPr/>
          <p:nvPr/>
        </p:nvSpPr>
        <p:spPr>
          <a:xfrm>
            <a:off x="7980858" y="1542100"/>
            <a:ext cx="2078181" cy="9921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p:cNvPicPr>
            <a:picLocks noChangeAspect="1"/>
          </p:cNvPicPr>
          <p:nvPr/>
        </p:nvPicPr>
        <p:blipFill>
          <a:blip r:embed="rId4"/>
          <a:stretch>
            <a:fillRect/>
          </a:stretch>
        </p:blipFill>
        <p:spPr>
          <a:xfrm>
            <a:off x="7804958" y="8030830"/>
            <a:ext cx="4989195" cy="1440180"/>
          </a:xfrm>
          <a:prstGeom prst="rect">
            <a:avLst/>
          </a:prstGeom>
        </p:spPr>
      </p:pic>
    </p:spTree>
    <p:extLst>
      <p:ext uri="{BB962C8B-B14F-4D97-AF65-F5344CB8AC3E}">
        <p14:creationId xmlns:p14="http://schemas.microsoft.com/office/powerpoint/2010/main" val="30880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Chikungunya</a:t>
            </a:r>
            <a:endParaRPr lang="en-US" dirty="0"/>
          </a:p>
        </p:txBody>
      </p:sp>
      <p:sp>
        <p:nvSpPr>
          <p:cNvPr id="3" name="Espaço Reservado para Texto 2"/>
          <p:cNvSpPr>
            <a:spLocks noGrp="1"/>
          </p:cNvSpPr>
          <p:nvPr>
            <p:ph type="body" sz="quarter" idx="10"/>
          </p:nvPr>
        </p:nvSpPr>
        <p:spPr/>
        <p:txBody>
          <a:bodyPr/>
          <a:lstStyle/>
          <a:p>
            <a:pPr>
              <a:defRPr/>
            </a:pPr>
            <a:r>
              <a:rPr lang="en-US" altLang="en-US" dirty="0"/>
              <a:t>“to walk bent over”, “</a:t>
            </a:r>
            <a:r>
              <a:rPr lang="en-US" dirty="0"/>
              <a:t>stooped walking position”</a:t>
            </a:r>
          </a:p>
          <a:p>
            <a:pPr>
              <a:defRPr/>
            </a:pPr>
            <a:r>
              <a:rPr lang="pt-BR" altLang="en-US" dirty="0" err="1" smtClean="0"/>
              <a:t>Chikungunya</a:t>
            </a:r>
            <a:r>
              <a:rPr lang="pt-BR" altLang="en-US" dirty="0" smtClean="0"/>
              <a:t> vírus (CHIKV): </a:t>
            </a:r>
            <a:r>
              <a:rPr lang="pt-BR" altLang="en-US" dirty="0"/>
              <a:t>tropismo por células </a:t>
            </a:r>
            <a:r>
              <a:rPr lang="pt-BR" altLang="en-US" dirty="0" err="1"/>
              <a:t>gliais</a:t>
            </a:r>
            <a:r>
              <a:rPr lang="pt-BR" altLang="en-US" dirty="0"/>
              <a:t>, menor por neurônios</a:t>
            </a:r>
            <a:endParaRPr lang="en-US" dirty="0"/>
          </a:p>
          <a:p>
            <a:pPr>
              <a:defRPr/>
            </a:pPr>
            <a:r>
              <a:rPr lang="pt-BR" altLang="en-US" dirty="0"/>
              <a:t>Sinais e sintomas neurológicos </a:t>
            </a:r>
            <a:r>
              <a:rPr lang="pt-BR" altLang="en-US" dirty="0" smtClean="0"/>
              <a:t>frequentes</a:t>
            </a:r>
            <a:r>
              <a:rPr lang="pt-BR" altLang="en-US" dirty="0"/>
              <a:t>, geralmente no início da doença </a:t>
            </a:r>
            <a:r>
              <a:rPr lang="pt-BR" altLang="en-US" dirty="0" smtClean="0"/>
              <a:t>– “</a:t>
            </a:r>
            <a:r>
              <a:rPr lang="pt-BR" altLang="en-US" i="1" dirty="0" smtClean="0"/>
              <a:t>c</a:t>
            </a:r>
            <a:r>
              <a:rPr lang="en-US" i="1" dirty="0" err="1"/>
              <a:t>ase</a:t>
            </a:r>
            <a:r>
              <a:rPr lang="en-US" i="1" dirty="0"/>
              <a:t> series during epidemics have reported neurologic involvement ranging from 0.1% to 16.3%. A neurological disorder was the primary issue in 61% and 79% of more </a:t>
            </a:r>
            <a:r>
              <a:rPr lang="en-US" b="1" i="1" dirty="0"/>
              <a:t>severely affected patients </a:t>
            </a:r>
            <a:r>
              <a:rPr lang="en-US" i="1" dirty="0"/>
              <a:t>in intensive care </a:t>
            </a:r>
            <a:r>
              <a:rPr lang="en-US" i="1" dirty="0" smtClean="0"/>
              <a:t>units” </a:t>
            </a:r>
            <a:r>
              <a:rPr lang="en-US" dirty="0"/>
              <a:t>(</a:t>
            </a:r>
            <a:r>
              <a:rPr lang="en-US" dirty="0" err="1"/>
              <a:t>McEntire</a:t>
            </a:r>
            <a:r>
              <a:rPr lang="en-US" dirty="0"/>
              <a:t> CRS et al. Neurologic Manifestations of the World Health Organization's List of Pandemic and Epidemic </a:t>
            </a:r>
            <a:r>
              <a:rPr lang="en-US" dirty="0" smtClean="0"/>
              <a:t>Diseases. </a:t>
            </a:r>
            <a:r>
              <a:rPr lang="en-US" i="1" dirty="0" smtClean="0"/>
              <a:t>Front </a:t>
            </a:r>
            <a:r>
              <a:rPr lang="en-US" i="1" dirty="0"/>
              <a:t>Neurol</a:t>
            </a:r>
            <a:r>
              <a:rPr lang="en-US" dirty="0"/>
              <a:t>. 2021)</a:t>
            </a:r>
            <a:endParaRPr lang="pt-BR" altLang="en-US" dirty="0"/>
          </a:p>
          <a:p>
            <a:endParaRPr lang="en-US" dirty="0"/>
          </a:p>
        </p:txBody>
      </p:sp>
    </p:spTree>
    <p:extLst>
      <p:ext uri="{BB962C8B-B14F-4D97-AF65-F5344CB8AC3E}">
        <p14:creationId xmlns:p14="http://schemas.microsoft.com/office/powerpoint/2010/main" val="360557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575186" y="310402"/>
            <a:ext cx="8296275" cy="1866900"/>
          </a:xfrm>
          <a:prstGeom prst="rect">
            <a:avLst/>
          </a:prstGeom>
        </p:spPr>
      </p:pic>
      <p:sp>
        <p:nvSpPr>
          <p:cNvPr id="5" name="CaixaDeTexto 4"/>
          <p:cNvSpPr txBox="1"/>
          <p:nvPr/>
        </p:nvSpPr>
        <p:spPr>
          <a:xfrm>
            <a:off x="9725890" y="9223624"/>
            <a:ext cx="7916651" cy="646331"/>
          </a:xfrm>
          <a:prstGeom prst="rect">
            <a:avLst/>
          </a:prstGeom>
          <a:noFill/>
        </p:spPr>
        <p:txBody>
          <a:bodyPr wrap="square" rtlCol="0">
            <a:spAutoFit/>
          </a:bodyPr>
          <a:lstStyle/>
          <a:p>
            <a:r>
              <a:rPr lang="en-US" dirty="0">
                <a:hlinkClick r:id="rId3"/>
              </a:rPr>
              <a:t>https://</a:t>
            </a:r>
            <a:r>
              <a:rPr lang="en-US" dirty="0" smtClean="0">
                <a:hlinkClick r:id="rId3"/>
              </a:rPr>
              <a:t>www.gov.br/saude/pt-br/assuntos/saude-de-a-a-z/c/chikungunya.html</a:t>
            </a:r>
            <a:r>
              <a:rPr lang="en-US" dirty="0" smtClean="0"/>
              <a:t>.  </a:t>
            </a:r>
          </a:p>
          <a:p>
            <a:r>
              <a:rPr lang="en-US" dirty="0" err="1" smtClean="0"/>
              <a:t>Consultado</a:t>
            </a:r>
            <a:r>
              <a:rPr lang="en-US" dirty="0" smtClean="0"/>
              <a:t> </a:t>
            </a:r>
            <a:r>
              <a:rPr lang="en-US" dirty="0" err="1" smtClean="0"/>
              <a:t>em</a:t>
            </a:r>
            <a:r>
              <a:rPr lang="en-US" dirty="0" smtClean="0"/>
              <a:t> 27 de </a:t>
            </a:r>
            <a:r>
              <a:rPr lang="en-US" dirty="0" err="1" smtClean="0"/>
              <a:t>Maio</a:t>
            </a:r>
            <a:r>
              <a:rPr lang="en-US" dirty="0" smtClean="0"/>
              <a:t> de 2024.</a:t>
            </a:r>
            <a:endParaRPr lang="en-US" dirty="0"/>
          </a:p>
        </p:txBody>
      </p:sp>
      <p:pic>
        <p:nvPicPr>
          <p:cNvPr id="6" name="Imagem 5"/>
          <p:cNvPicPr>
            <a:picLocks noChangeAspect="1"/>
          </p:cNvPicPr>
          <p:nvPr/>
        </p:nvPicPr>
        <p:blipFill>
          <a:blip r:embed="rId4"/>
          <a:stretch>
            <a:fillRect/>
          </a:stretch>
        </p:blipFill>
        <p:spPr>
          <a:xfrm>
            <a:off x="3503295" y="1943481"/>
            <a:ext cx="14784705" cy="5126355"/>
          </a:xfrm>
          <a:prstGeom prst="rect">
            <a:avLst/>
          </a:prstGeom>
        </p:spPr>
      </p:pic>
      <p:pic>
        <p:nvPicPr>
          <p:cNvPr id="7" name="Imagem 6"/>
          <p:cNvPicPr>
            <a:picLocks noChangeAspect="1"/>
          </p:cNvPicPr>
          <p:nvPr/>
        </p:nvPicPr>
        <p:blipFill>
          <a:blip r:embed="rId5"/>
          <a:stretch>
            <a:fillRect/>
          </a:stretch>
        </p:blipFill>
        <p:spPr>
          <a:xfrm>
            <a:off x="3291593" y="2784062"/>
            <a:ext cx="11601450" cy="5177790"/>
          </a:xfrm>
          <a:prstGeom prst="rect">
            <a:avLst/>
          </a:prstGeom>
        </p:spPr>
      </p:pic>
    </p:spTree>
    <p:extLst>
      <p:ext uri="{BB962C8B-B14F-4D97-AF65-F5344CB8AC3E}">
        <p14:creationId xmlns:p14="http://schemas.microsoft.com/office/powerpoint/2010/main" val="240183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Agenda</a:t>
            </a:r>
            <a:endParaRPr lang="pt-BR"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
        <p:nvSpPr>
          <p:cNvPr id="6" name="Espaço Reservado para Texto 5">
            <a:extLst>
              <a:ext uri="{FF2B5EF4-FFF2-40B4-BE49-F238E27FC236}">
                <a16:creationId xmlns:a16="http://schemas.microsoft.com/office/drawing/2014/main" id="{3532E98B-41FA-8667-F5C3-EC18745A7055}"/>
              </a:ext>
            </a:extLst>
          </p:cNvPr>
          <p:cNvSpPr>
            <a:spLocks noGrp="1"/>
          </p:cNvSpPr>
          <p:nvPr>
            <p:ph type="body" sz="quarter" idx="10"/>
          </p:nvPr>
        </p:nvSpPr>
        <p:spPr/>
        <p:txBody>
          <a:bodyPr/>
          <a:lstStyle/>
          <a:p>
            <a:r>
              <a:rPr lang="pt-BR" sz="4000" dirty="0"/>
              <a:t>. Conceitos Iniciais</a:t>
            </a:r>
          </a:p>
          <a:p>
            <a:endParaRPr lang="pt-BR" sz="4000" dirty="0"/>
          </a:p>
          <a:p>
            <a:r>
              <a:rPr lang="pt-BR" sz="4000" dirty="0"/>
              <a:t>. HIV/AIDS</a:t>
            </a:r>
          </a:p>
          <a:p>
            <a:endParaRPr lang="pt-BR" sz="4000" dirty="0"/>
          </a:p>
          <a:p>
            <a:r>
              <a:rPr lang="pt-BR" sz="4000" dirty="0"/>
              <a:t>. </a:t>
            </a:r>
            <a:r>
              <a:rPr lang="pt-BR" sz="4000" dirty="0" err="1"/>
              <a:t>Arboviroses</a:t>
            </a:r>
            <a:endParaRPr lang="pt-BR" sz="4000" dirty="0"/>
          </a:p>
          <a:p>
            <a:endParaRPr lang="pt-BR" sz="4000" dirty="0"/>
          </a:p>
          <a:p>
            <a:r>
              <a:rPr lang="pt-BR" sz="4000" dirty="0"/>
              <a:t>. COVID-19 (incluindo </a:t>
            </a:r>
            <a:r>
              <a:rPr lang="pt-BR" sz="4000" i="1" dirty="0" err="1"/>
              <a:t>long</a:t>
            </a:r>
            <a:r>
              <a:rPr lang="pt-BR" sz="4000" dirty="0"/>
              <a:t> COVID)</a:t>
            </a:r>
          </a:p>
        </p:txBody>
      </p:sp>
    </p:spTree>
    <p:extLst>
      <p:ext uri="{BB962C8B-B14F-4D97-AF65-F5344CB8AC3E}">
        <p14:creationId xmlns:p14="http://schemas.microsoft.com/office/powerpoint/2010/main" val="39480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467845" y="426103"/>
            <a:ext cx="5276850" cy="1743075"/>
          </a:xfrm>
          <a:prstGeom prst="rect">
            <a:avLst/>
          </a:prstGeom>
        </p:spPr>
      </p:pic>
      <p:sp>
        <p:nvSpPr>
          <p:cNvPr id="5" name="CaixaDeTexto 4"/>
          <p:cNvSpPr txBox="1"/>
          <p:nvPr/>
        </p:nvSpPr>
        <p:spPr>
          <a:xfrm>
            <a:off x="8955742" y="9223624"/>
            <a:ext cx="8686800" cy="369332"/>
          </a:xfrm>
          <a:prstGeom prst="rect">
            <a:avLst/>
          </a:prstGeom>
          <a:noFill/>
        </p:spPr>
        <p:txBody>
          <a:bodyPr wrap="square" rtlCol="0">
            <a:spAutoFit/>
          </a:bodyPr>
          <a:lstStyle/>
          <a:p>
            <a:r>
              <a:rPr lang="en-US" dirty="0">
                <a:hlinkClick r:id="rId3"/>
              </a:rPr>
              <a:t>https://</a:t>
            </a:r>
            <a:r>
              <a:rPr lang="en-US" dirty="0" smtClean="0">
                <a:hlinkClick r:id="rId3"/>
              </a:rPr>
              <a:t>www.cdc.gov/chikungunya/index.html</a:t>
            </a:r>
            <a:r>
              <a:rPr lang="en-US" dirty="0" smtClean="0"/>
              <a:t>. </a:t>
            </a:r>
            <a:r>
              <a:rPr lang="en-US" dirty="0" err="1" smtClean="0"/>
              <a:t>Consultado</a:t>
            </a:r>
            <a:r>
              <a:rPr lang="en-US" dirty="0" smtClean="0"/>
              <a:t> </a:t>
            </a:r>
            <a:r>
              <a:rPr lang="en-US" dirty="0" err="1" smtClean="0"/>
              <a:t>em</a:t>
            </a:r>
            <a:r>
              <a:rPr lang="en-US" dirty="0" smtClean="0"/>
              <a:t> 23 de </a:t>
            </a:r>
            <a:r>
              <a:rPr lang="en-US" dirty="0" err="1" smtClean="0"/>
              <a:t>Maio</a:t>
            </a:r>
            <a:r>
              <a:rPr lang="en-US" dirty="0" smtClean="0"/>
              <a:t> de 2024.</a:t>
            </a:r>
            <a:endParaRPr lang="en-US" dirty="0"/>
          </a:p>
        </p:txBody>
      </p:sp>
      <p:pic>
        <p:nvPicPr>
          <p:cNvPr id="7" name="Imagem 6"/>
          <p:cNvPicPr>
            <a:picLocks noChangeAspect="1"/>
          </p:cNvPicPr>
          <p:nvPr/>
        </p:nvPicPr>
        <p:blipFill>
          <a:blip r:embed="rId4"/>
          <a:stretch>
            <a:fillRect/>
          </a:stretch>
        </p:blipFill>
        <p:spPr>
          <a:xfrm>
            <a:off x="4112279" y="2362403"/>
            <a:ext cx="9686925" cy="5962650"/>
          </a:xfrm>
          <a:prstGeom prst="rect">
            <a:avLst/>
          </a:prstGeom>
        </p:spPr>
      </p:pic>
    </p:spTree>
    <p:extLst>
      <p:ext uri="{BB962C8B-B14F-4D97-AF65-F5344CB8AC3E}">
        <p14:creationId xmlns:p14="http://schemas.microsoft.com/office/powerpoint/2010/main" val="3595469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458" y="0"/>
            <a:ext cx="9893618" cy="1009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a:spLocks noChangeArrowheads="1"/>
          </p:cNvSpPr>
          <p:nvPr/>
        </p:nvSpPr>
        <p:spPr bwMode="auto">
          <a:xfrm>
            <a:off x="12241161" y="8838802"/>
            <a:ext cx="47918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pt-BR" altLang="en-US" sz="2000" dirty="0"/>
              <a:t>Das T et al. </a:t>
            </a:r>
            <a:r>
              <a:rPr lang="en-US" sz="2000" dirty="0"/>
              <a:t>Chikungunya fever: CNS infection and pathologies of a re-emerging </a:t>
            </a:r>
            <a:r>
              <a:rPr lang="en-US" sz="2000" dirty="0" smtClean="0"/>
              <a:t>arbovirus. </a:t>
            </a:r>
            <a:r>
              <a:rPr lang="pt-BR" altLang="en-US" sz="2000" i="1" dirty="0" err="1" smtClean="0"/>
              <a:t>Prog</a:t>
            </a:r>
            <a:r>
              <a:rPr lang="pt-BR" altLang="en-US" sz="2000" i="1" dirty="0" smtClean="0"/>
              <a:t> </a:t>
            </a:r>
            <a:r>
              <a:rPr lang="pt-BR" altLang="en-US" sz="2000" i="1" dirty="0" err="1"/>
              <a:t>Neurobiol</a:t>
            </a:r>
            <a:r>
              <a:rPr lang="pt-BR" altLang="en-US" sz="2000" i="1" dirty="0"/>
              <a:t>. </a:t>
            </a:r>
            <a:r>
              <a:rPr lang="pt-BR" altLang="en-US" sz="2000" dirty="0"/>
              <a:t>2010.</a:t>
            </a:r>
          </a:p>
        </p:txBody>
      </p:sp>
    </p:spTree>
    <p:extLst>
      <p:ext uri="{BB962C8B-B14F-4D97-AF65-F5344CB8AC3E}">
        <p14:creationId xmlns:p14="http://schemas.microsoft.com/office/powerpoint/2010/main" val="3158392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9" name="Imagem 8"/>
          <p:cNvPicPr>
            <a:picLocks noChangeAspect="1"/>
          </p:cNvPicPr>
          <p:nvPr/>
        </p:nvPicPr>
        <p:blipFill>
          <a:blip r:embed="rId2"/>
          <a:stretch>
            <a:fillRect/>
          </a:stretch>
        </p:blipFill>
        <p:spPr>
          <a:xfrm>
            <a:off x="11161" y="25811"/>
            <a:ext cx="6813232" cy="3286125"/>
          </a:xfrm>
          <a:prstGeom prst="rect">
            <a:avLst/>
          </a:prstGeom>
        </p:spPr>
      </p:pic>
      <p:pic>
        <p:nvPicPr>
          <p:cNvPr id="10" name="Imagem 9"/>
          <p:cNvPicPr>
            <a:picLocks noChangeAspect="1"/>
          </p:cNvPicPr>
          <p:nvPr/>
        </p:nvPicPr>
        <p:blipFill>
          <a:blip r:embed="rId3"/>
          <a:stretch>
            <a:fillRect/>
          </a:stretch>
        </p:blipFill>
        <p:spPr>
          <a:xfrm>
            <a:off x="6524508" y="1957838"/>
            <a:ext cx="11445240" cy="2468880"/>
          </a:xfrm>
          <a:prstGeom prst="rect">
            <a:avLst/>
          </a:prstGeom>
        </p:spPr>
      </p:pic>
      <p:pic>
        <p:nvPicPr>
          <p:cNvPr id="11" name="Imagem 10"/>
          <p:cNvPicPr>
            <a:picLocks noChangeAspect="1"/>
          </p:cNvPicPr>
          <p:nvPr/>
        </p:nvPicPr>
        <p:blipFill>
          <a:blip r:embed="rId4"/>
          <a:stretch>
            <a:fillRect/>
          </a:stretch>
        </p:blipFill>
        <p:spPr>
          <a:xfrm>
            <a:off x="6524510" y="4489945"/>
            <a:ext cx="11506200" cy="4617720"/>
          </a:xfrm>
          <a:prstGeom prst="rect">
            <a:avLst/>
          </a:prstGeom>
        </p:spPr>
      </p:pic>
      <p:sp>
        <p:nvSpPr>
          <p:cNvPr id="8" name="Elipse 7"/>
          <p:cNvSpPr/>
          <p:nvPr/>
        </p:nvSpPr>
        <p:spPr>
          <a:xfrm>
            <a:off x="12140418" y="5430129"/>
            <a:ext cx="520505" cy="2532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0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869006" y="361011"/>
            <a:ext cx="10765631" cy="8612505"/>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3947" y="9136677"/>
            <a:ext cx="5520690" cy="48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p:nvPr/>
        </p:nvSpPr>
        <p:spPr>
          <a:xfrm>
            <a:off x="12385964" y="4128655"/>
            <a:ext cx="4114800" cy="1077218"/>
          </a:xfrm>
          <a:prstGeom prst="rect">
            <a:avLst/>
          </a:prstGeom>
          <a:noFill/>
        </p:spPr>
        <p:txBody>
          <a:bodyPr wrap="square" rtlCol="0">
            <a:spAutoFit/>
          </a:bodyPr>
          <a:lstStyle/>
          <a:p>
            <a:r>
              <a:rPr lang="pt-BR" sz="3200" dirty="0" smtClean="0">
                <a:solidFill>
                  <a:srgbClr val="565755"/>
                </a:solidFill>
              </a:rPr>
              <a:t>Ruptura da BHE e transmigração viral</a:t>
            </a:r>
            <a:endParaRPr lang="en-US" sz="3200" dirty="0">
              <a:solidFill>
                <a:srgbClr val="565755"/>
              </a:solidFill>
            </a:endParaRPr>
          </a:p>
        </p:txBody>
      </p:sp>
    </p:spTree>
    <p:extLst>
      <p:ext uri="{BB962C8B-B14F-4D97-AF65-F5344CB8AC3E}">
        <p14:creationId xmlns:p14="http://schemas.microsoft.com/office/powerpoint/2010/main" val="28524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Achados Histopatológicos</a:t>
            </a:r>
            <a:endParaRPr lang="en-US" dirty="0"/>
          </a:p>
        </p:txBody>
      </p:sp>
      <p:sp>
        <p:nvSpPr>
          <p:cNvPr id="3" name="Espaço Reservado para Texto 2"/>
          <p:cNvSpPr>
            <a:spLocks noGrp="1"/>
          </p:cNvSpPr>
          <p:nvPr>
            <p:ph type="body" sz="quarter" idx="10"/>
          </p:nvPr>
        </p:nvSpPr>
        <p:spPr/>
        <p:txBody>
          <a:bodyPr/>
          <a:lstStyle/>
          <a:p>
            <a:r>
              <a:rPr lang="pt-BR" dirty="0" smtClean="0"/>
              <a:t>Edema</a:t>
            </a:r>
          </a:p>
          <a:p>
            <a:r>
              <a:rPr lang="pt-BR" dirty="0" smtClean="0"/>
              <a:t>Hemorragias subaracnóideas</a:t>
            </a:r>
          </a:p>
          <a:p>
            <a:r>
              <a:rPr lang="pt-BR" dirty="0" smtClean="0"/>
              <a:t>Infiltrado inflamatório predominantemente perivascular</a:t>
            </a:r>
          </a:p>
          <a:p>
            <a:r>
              <a:rPr lang="pt-BR" dirty="0" smtClean="0"/>
              <a:t>Focos de necrose</a:t>
            </a:r>
          </a:p>
          <a:p>
            <a:r>
              <a:rPr lang="pt-BR" dirty="0" smtClean="0"/>
              <a:t>Focos de </a:t>
            </a:r>
            <a:r>
              <a:rPr lang="pt-BR" dirty="0" err="1" smtClean="0"/>
              <a:t>desmielinização</a:t>
            </a:r>
            <a:endParaRPr lang="pt-BR" dirty="0" smtClean="0"/>
          </a:p>
          <a:p>
            <a:r>
              <a:rPr lang="pt-BR" dirty="0" smtClean="0"/>
              <a:t>Reatividade </a:t>
            </a:r>
            <a:r>
              <a:rPr lang="pt-BR" dirty="0" err="1" smtClean="0"/>
              <a:t>microglial</a:t>
            </a:r>
            <a:r>
              <a:rPr lang="pt-BR" dirty="0" smtClean="0"/>
              <a:t> discreta</a:t>
            </a:r>
          </a:p>
          <a:p>
            <a:endParaRPr lang="pt-BR" dirty="0" smtClean="0"/>
          </a:p>
          <a:p>
            <a:endParaRPr lang="pt-BR" dirty="0" smtClean="0"/>
          </a:p>
          <a:p>
            <a:endParaRPr lang="en-US" dirty="0"/>
          </a:p>
        </p:txBody>
      </p:sp>
      <p:pic>
        <p:nvPicPr>
          <p:cNvPr id="4" name="Imagem 3"/>
          <p:cNvPicPr>
            <a:picLocks noChangeAspect="1"/>
          </p:cNvPicPr>
          <p:nvPr/>
        </p:nvPicPr>
        <p:blipFill>
          <a:blip r:embed="rId3"/>
          <a:stretch>
            <a:fillRect/>
          </a:stretch>
        </p:blipFill>
        <p:spPr>
          <a:xfrm>
            <a:off x="8665037" y="1740308"/>
            <a:ext cx="8772525" cy="8243888"/>
          </a:xfrm>
          <a:prstGeom prst="rect">
            <a:avLst/>
          </a:prstGeom>
        </p:spPr>
      </p:pic>
    </p:spTree>
    <p:extLst>
      <p:ext uri="{BB962C8B-B14F-4D97-AF65-F5344CB8AC3E}">
        <p14:creationId xmlns:p14="http://schemas.microsoft.com/office/powerpoint/2010/main" val="30384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smtClean="0"/>
          </a:p>
          <a:p>
            <a:endParaRPr lang="en-US" dirty="0"/>
          </a:p>
          <a:p>
            <a:endParaRPr lang="en-US" dirty="0" smtClean="0"/>
          </a:p>
          <a:p>
            <a:endParaRPr lang="en-US" dirty="0"/>
          </a:p>
          <a:p>
            <a:endParaRPr lang="en-US" i="1" dirty="0" smtClean="0"/>
          </a:p>
          <a:p>
            <a:r>
              <a:rPr lang="en-US" i="1" dirty="0" smtClean="0"/>
              <a:t>(…) histopathological </a:t>
            </a:r>
            <a:r>
              <a:rPr lang="en-US" i="1" dirty="0"/>
              <a:t>findings of CHIK-death cases revealed </a:t>
            </a:r>
            <a:r>
              <a:rPr lang="en-US" b="1" i="1" dirty="0"/>
              <a:t>extensive damage in the brain</a:t>
            </a:r>
            <a:r>
              <a:rPr lang="en-US" i="1" dirty="0"/>
              <a:t> (e.g., anoxic depolarization, perivascular mononuclear infiltration, necrosis, and hemorrhage), and </a:t>
            </a:r>
            <a:r>
              <a:rPr lang="en-US" b="1" i="1" dirty="0"/>
              <a:t>hemodynamic abnormalities</a:t>
            </a:r>
            <a:r>
              <a:rPr lang="en-US" i="1" dirty="0"/>
              <a:t> (e.g., vascular congestion and edema</a:t>
            </a:r>
            <a:r>
              <a:rPr lang="en-US" i="1" dirty="0" smtClean="0"/>
              <a:t>)</a:t>
            </a:r>
            <a:endParaRPr lang="en-US" i="1" dirty="0"/>
          </a:p>
        </p:txBody>
      </p:sp>
      <p:pic>
        <p:nvPicPr>
          <p:cNvPr id="4" name="Imagem 3"/>
          <p:cNvPicPr>
            <a:picLocks noChangeAspect="1"/>
          </p:cNvPicPr>
          <p:nvPr/>
        </p:nvPicPr>
        <p:blipFill>
          <a:blip r:embed="rId3"/>
          <a:stretch>
            <a:fillRect/>
          </a:stretch>
        </p:blipFill>
        <p:spPr>
          <a:xfrm>
            <a:off x="610492" y="1975486"/>
            <a:ext cx="15820073" cy="3287078"/>
          </a:xfrm>
          <a:prstGeom prst="rect">
            <a:avLst/>
          </a:prstGeom>
        </p:spPr>
      </p:pic>
      <p:sp>
        <p:nvSpPr>
          <p:cNvPr id="5" name="Seta para a Direita 4"/>
          <p:cNvSpPr/>
          <p:nvPr/>
        </p:nvSpPr>
        <p:spPr>
          <a:xfrm>
            <a:off x="2992582" y="3283527"/>
            <a:ext cx="332509" cy="1385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4"/>
          <p:cNvSpPr>
            <a:spLocks noChangeArrowheads="1"/>
          </p:cNvSpPr>
          <p:nvPr/>
        </p:nvSpPr>
        <p:spPr bwMode="auto">
          <a:xfrm>
            <a:off x="12241161" y="9497941"/>
            <a:ext cx="47775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pt-BR" altLang="en-US" sz="2000" dirty="0"/>
              <a:t>Souza WM et al.</a:t>
            </a:r>
            <a:r>
              <a:rPr lang="pt-BR" altLang="en-US" sz="2000" i="1" dirty="0"/>
              <a:t> </a:t>
            </a:r>
            <a:r>
              <a:rPr lang="pt-BR" altLang="en-US" sz="2000" i="1" dirty="0" err="1"/>
              <a:t>Cell</a:t>
            </a:r>
            <a:r>
              <a:rPr lang="pt-BR" altLang="en-US" sz="2000" i="1" dirty="0"/>
              <a:t> Host </a:t>
            </a:r>
            <a:r>
              <a:rPr lang="pt-BR" altLang="en-US" sz="2000" i="1" dirty="0" err="1"/>
              <a:t>Microbe</a:t>
            </a:r>
            <a:r>
              <a:rPr lang="pt-BR" altLang="en-US" sz="2000" i="1" dirty="0"/>
              <a:t>. </a:t>
            </a:r>
            <a:r>
              <a:rPr lang="pt-BR" altLang="en-US" sz="2000" dirty="0"/>
              <a:t>2024.</a:t>
            </a:r>
          </a:p>
        </p:txBody>
      </p:sp>
    </p:spTree>
    <p:extLst>
      <p:ext uri="{BB962C8B-B14F-4D97-AF65-F5344CB8AC3E}">
        <p14:creationId xmlns:p14="http://schemas.microsoft.com/office/powerpoint/2010/main" val="1234142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stretch>
            <a:fillRect/>
          </a:stretch>
        </p:blipFill>
        <p:spPr>
          <a:xfrm>
            <a:off x="261140" y="108863"/>
            <a:ext cx="7999095" cy="7318058"/>
          </a:xfrm>
          <a:prstGeom prst="rect">
            <a:avLst/>
          </a:prstGeom>
        </p:spPr>
      </p:pic>
      <p:pic>
        <p:nvPicPr>
          <p:cNvPr id="5"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327" y="1029888"/>
            <a:ext cx="918686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m 5"/>
          <p:cNvPicPr>
            <a:picLocks noChangeAspect="1"/>
          </p:cNvPicPr>
          <p:nvPr/>
        </p:nvPicPr>
        <p:blipFill>
          <a:blip r:embed="rId4"/>
          <a:stretch>
            <a:fillRect/>
          </a:stretch>
        </p:blipFill>
        <p:spPr>
          <a:xfrm>
            <a:off x="6219825" y="3306473"/>
            <a:ext cx="12068175" cy="6638925"/>
          </a:xfrm>
          <a:prstGeom prst="rect">
            <a:avLst/>
          </a:prstGeom>
        </p:spPr>
      </p:pic>
    </p:spTree>
    <p:extLst>
      <p:ext uri="{BB962C8B-B14F-4D97-AF65-F5344CB8AC3E}">
        <p14:creationId xmlns:p14="http://schemas.microsoft.com/office/powerpoint/2010/main" val="30928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sp>
        <p:nvSpPr>
          <p:cNvPr id="4" name="CaixaDeTexto 3"/>
          <p:cNvSpPr txBox="1"/>
          <p:nvPr/>
        </p:nvSpPr>
        <p:spPr>
          <a:xfrm>
            <a:off x="8929650" y="8825904"/>
            <a:ext cx="8310282" cy="1015663"/>
          </a:xfrm>
          <a:prstGeom prst="rect">
            <a:avLst/>
          </a:prstGeom>
          <a:noFill/>
        </p:spPr>
        <p:txBody>
          <a:bodyPr wrap="square" rtlCol="0">
            <a:spAutoFit/>
          </a:bodyPr>
          <a:lstStyle/>
          <a:p>
            <a:r>
              <a:rPr lang="en-US" sz="2000" dirty="0"/>
              <a:t>Hale GL. </a:t>
            </a:r>
            <a:r>
              <a:rPr lang="en-US" sz="2000" dirty="0" err="1"/>
              <a:t>Flaviviruses</a:t>
            </a:r>
            <a:r>
              <a:rPr lang="en-US" sz="2000" dirty="0"/>
              <a:t> and the Traveler: Around the World and to Your Stage. A Review of West Nile, Yellow Fever, Dengue, and </a:t>
            </a:r>
            <a:r>
              <a:rPr lang="en-US" sz="2000" dirty="0" err="1"/>
              <a:t>Zika</a:t>
            </a:r>
            <a:r>
              <a:rPr lang="en-US" sz="2000" dirty="0"/>
              <a:t> Viruses for the Practicing Pathologist. </a:t>
            </a:r>
            <a:r>
              <a:rPr lang="en-US" sz="2000" i="1" dirty="0"/>
              <a:t>Mod </a:t>
            </a:r>
            <a:r>
              <a:rPr lang="en-US" sz="2000" i="1" dirty="0" err="1"/>
              <a:t>Pathol</a:t>
            </a:r>
            <a:r>
              <a:rPr lang="en-US" sz="2000" i="1" dirty="0"/>
              <a:t>.</a:t>
            </a:r>
            <a:r>
              <a:rPr lang="en-US" sz="2000" dirty="0"/>
              <a:t> 2023 </a:t>
            </a:r>
          </a:p>
        </p:txBody>
      </p:sp>
      <p:pic>
        <p:nvPicPr>
          <p:cNvPr id="5"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73" y="41308"/>
            <a:ext cx="9932194" cy="870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246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Dengue</a:t>
            </a:r>
            <a:endParaRPr lang="en-US" dirty="0"/>
          </a:p>
        </p:txBody>
      </p:sp>
      <p:sp>
        <p:nvSpPr>
          <p:cNvPr id="3" name="Espaço Reservado para Texto 2"/>
          <p:cNvSpPr>
            <a:spLocks noGrp="1"/>
          </p:cNvSpPr>
          <p:nvPr>
            <p:ph type="body" sz="quarter" idx="10"/>
          </p:nvPr>
        </p:nvSpPr>
        <p:spPr/>
        <p:txBody>
          <a:bodyPr/>
          <a:lstStyle/>
          <a:p>
            <a:r>
              <a:rPr lang="pt-BR" altLang="en-US" dirty="0"/>
              <a:t>DENV 1-4 (sorotipos 2 e 3 mais associados a alterações do sistema nervoso</a:t>
            </a:r>
            <a:r>
              <a:rPr lang="pt-BR" altLang="en-US" dirty="0" smtClean="0"/>
              <a:t>)</a:t>
            </a:r>
            <a:endParaRPr lang="pt-BR" altLang="en-US" dirty="0"/>
          </a:p>
          <a:p>
            <a:r>
              <a:rPr lang="pt-BR" altLang="en-US" dirty="0"/>
              <a:t>Segunda doença transmitida por mosquitos mais prevalente no mundo (</a:t>
            </a:r>
            <a:r>
              <a:rPr lang="pt-BR" altLang="en-US" dirty="0" smtClean="0"/>
              <a:t>malária – 1°)</a:t>
            </a:r>
          </a:p>
          <a:p>
            <a:pPr>
              <a:defRPr/>
            </a:pPr>
            <a:r>
              <a:rPr lang="en-US" i="1" dirty="0" smtClean="0"/>
              <a:t>“Dengue </a:t>
            </a:r>
            <a:r>
              <a:rPr lang="en-US" i="1" dirty="0"/>
              <a:t>can manifest with a wide range of neurological features, which have been noted—depending on the clinical setting—in 0∙5–21% of patients with dengue admitted to </a:t>
            </a:r>
            <a:r>
              <a:rPr lang="en-US" i="1" dirty="0" smtClean="0"/>
              <a:t>hospital” </a:t>
            </a:r>
            <a:r>
              <a:rPr lang="en-US" dirty="0" smtClean="0"/>
              <a:t>(</a:t>
            </a:r>
            <a:r>
              <a:rPr lang="en-US" dirty="0" err="1" smtClean="0"/>
              <a:t>Carod-Artal</a:t>
            </a:r>
            <a:r>
              <a:rPr lang="en-US" dirty="0" smtClean="0"/>
              <a:t> </a:t>
            </a:r>
            <a:r>
              <a:rPr lang="en-US" dirty="0"/>
              <a:t>FJ et al. Neurological complications of dengue virus infection. </a:t>
            </a:r>
            <a:r>
              <a:rPr lang="en-US" i="1" dirty="0"/>
              <a:t>Lancet Neurol. </a:t>
            </a:r>
            <a:r>
              <a:rPr lang="en-US" dirty="0"/>
              <a:t>2013)</a:t>
            </a:r>
            <a:endParaRPr lang="pt-BR" dirty="0"/>
          </a:p>
          <a:p>
            <a:endParaRPr lang="pt-BR" altLang="en-US" dirty="0"/>
          </a:p>
          <a:p>
            <a:endParaRPr lang="en-US" dirty="0"/>
          </a:p>
        </p:txBody>
      </p:sp>
    </p:spTree>
    <p:extLst>
      <p:ext uri="{BB962C8B-B14F-4D97-AF65-F5344CB8AC3E}">
        <p14:creationId xmlns:p14="http://schemas.microsoft.com/office/powerpoint/2010/main" val="950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pic>
        <p:nvPicPr>
          <p:cNvPr id="4" name="Imagem 3"/>
          <p:cNvPicPr>
            <a:picLocks noChangeAspect="1"/>
          </p:cNvPicPr>
          <p:nvPr/>
        </p:nvPicPr>
        <p:blipFill>
          <a:blip r:embed="rId2"/>
          <a:stretch>
            <a:fillRect/>
          </a:stretch>
        </p:blipFill>
        <p:spPr>
          <a:xfrm>
            <a:off x="575186" y="332142"/>
            <a:ext cx="5600700" cy="1600200"/>
          </a:xfrm>
          <a:prstGeom prst="rect">
            <a:avLst/>
          </a:prstGeom>
        </p:spPr>
      </p:pic>
      <p:sp>
        <p:nvSpPr>
          <p:cNvPr id="3" name="Espaço Reservado para Texto 2"/>
          <p:cNvSpPr>
            <a:spLocks noGrp="1"/>
          </p:cNvSpPr>
          <p:nvPr>
            <p:ph type="body" sz="quarter" idx="10"/>
          </p:nvPr>
        </p:nvSpPr>
        <p:spPr/>
        <p:txBody>
          <a:bodyPr/>
          <a:lstStyle/>
          <a:p>
            <a:endParaRPr lang="en-US" dirty="0">
              <a:solidFill>
                <a:schemeClr val="tx1"/>
              </a:solidFill>
            </a:endParaRPr>
          </a:p>
        </p:txBody>
      </p:sp>
      <p:sp>
        <p:nvSpPr>
          <p:cNvPr id="5" name="CaixaDeTexto 4"/>
          <p:cNvSpPr txBox="1"/>
          <p:nvPr/>
        </p:nvSpPr>
        <p:spPr>
          <a:xfrm>
            <a:off x="10018060" y="9398436"/>
            <a:ext cx="8686800" cy="369332"/>
          </a:xfrm>
          <a:prstGeom prst="rect">
            <a:avLst/>
          </a:prstGeom>
          <a:noFill/>
        </p:spPr>
        <p:txBody>
          <a:bodyPr wrap="square" rtlCol="0">
            <a:spAutoFit/>
          </a:bodyPr>
          <a:lstStyle/>
          <a:p>
            <a:r>
              <a:rPr lang="en-US" dirty="0">
                <a:hlinkClick r:id="rId3"/>
              </a:rPr>
              <a:t>https://</a:t>
            </a:r>
            <a:r>
              <a:rPr lang="en-US" dirty="0" smtClean="0">
                <a:hlinkClick r:id="rId3"/>
              </a:rPr>
              <a:t>www.cdc.gov/dengue.html</a:t>
            </a:r>
            <a:r>
              <a:rPr lang="en-US" dirty="0" smtClean="0"/>
              <a:t>. </a:t>
            </a:r>
            <a:r>
              <a:rPr lang="en-US" dirty="0" err="1" smtClean="0"/>
              <a:t>Consultado</a:t>
            </a:r>
            <a:r>
              <a:rPr lang="en-US" dirty="0" smtClean="0"/>
              <a:t> </a:t>
            </a:r>
            <a:r>
              <a:rPr lang="en-US" dirty="0" err="1" smtClean="0"/>
              <a:t>em</a:t>
            </a:r>
            <a:r>
              <a:rPr lang="en-US" dirty="0" smtClean="0"/>
              <a:t> 10 de </a:t>
            </a:r>
            <a:r>
              <a:rPr lang="en-US" dirty="0" err="1" smtClean="0"/>
              <a:t>Maio</a:t>
            </a:r>
            <a:r>
              <a:rPr lang="en-US" dirty="0" smtClean="0"/>
              <a:t> de 2024.</a:t>
            </a:r>
            <a:endParaRPr lang="en-US" dirty="0"/>
          </a:p>
        </p:txBody>
      </p:sp>
      <p:pic>
        <p:nvPicPr>
          <p:cNvPr id="6" name="Imagem 5"/>
          <p:cNvPicPr>
            <a:picLocks noChangeAspect="1"/>
          </p:cNvPicPr>
          <p:nvPr/>
        </p:nvPicPr>
        <p:blipFill>
          <a:blip r:embed="rId4"/>
          <a:stretch>
            <a:fillRect/>
          </a:stretch>
        </p:blipFill>
        <p:spPr>
          <a:xfrm>
            <a:off x="575186" y="1932342"/>
            <a:ext cx="9639300" cy="3905250"/>
          </a:xfrm>
          <a:prstGeom prst="rect">
            <a:avLst/>
          </a:prstGeom>
        </p:spPr>
      </p:pic>
      <p:pic>
        <p:nvPicPr>
          <p:cNvPr id="7" name="Imagem 6"/>
          <p:cNvPicPr>
            <a:picLocks noChangeAspect="1"/>
          </p:cNvPicPr>
          <p:nvPr/>
        </p:nvPicPr>
        <p:blipFill>
          <a:blip r:embed="rId5"/>
          <a:stretch>
            <a:fillRect/>
          </a:stretch>
        </p:blipFill>
        <p:spPr>
          <a:xfrm>
            <a:off x="7727017" y="5468783"/>
            <a:ext cx="9915525" cy="3876675"/>
          </a:xfrm>
          <a:prstGeom prst="rect">
            <a:avLst/>
          </a:prstGeom>
        </p:spPr>
      </p:pic>
    </p:spTree>
    <p:extLst>
      <p:ext uri="{BB962C8B-B14F-4D97-AF65-F5344CB8AC3E}">
        <p14:creationId xmlns:p14="http://schemas.microsoft.com/office/powerpoint/2010/main" val="3372646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Conceitos Iniciais</a:t>
            </a:r>
            <a:endParaRPr lang="en-US" dirty="0"/>
          </a:p>
        </p:txBody>
      </p:sp>
      <p:sp>
        <p:nvSpPr>
          <p:cNvPr id="3" name="Espaço Reservado para Texto 2"/>
          <p:cNvSpPr>
            <a:spLocks noGrp="1"/>
          </p:cNvSpPr>
          <p:nvPr>
            <p:ph type="body" sz="quarter" idx="10"/>
          </p:nvPr>
        </p:nvSpPr>
        <p:spPr/>
        <p:txBody>
          <a:bodyPr/>
          <a:lstStyle/>
          <a:p>
            <a:pPr>
              <a:defRPr/>
            </a:pPr>
            <a:r>
              <a:rPr lang="pt-BR" altLang="en-US" sz="3200" dirty="0"/>
              <a:t>. Meningite: processo inflamatório entre pia-máter e </a:t>
            </a:r>
            <a:r>
              <a:rPr lang="pt-BR" altLang="en-US" sz="3200" dirty="0" smtClean="0"/>
              <a:t>aracnoide</a:t>
            </a:r>
            <a:endParaRPr lang="pt-BR" altLang="en-US" sz="3200" dirty="0"/>
          </a:p>
          <a:p>
            <a:pPr>
              <a:defRPr/>
            </a:pPr>
            <a:r>
              <a:rPr lang="pt-BR" altLang="en-US" sz="3200" dirty="0"/>
              <a:t>. Encefalite: processo inflamatório parenquimatoso	</a:t>
            </a:r>
          </a:p>
          <a:p>
            <a:pPr>
              <a:defRPr/>
            </a:pPr>
            <a:r>
              <a:rPr lang="pt-BR" altLang="en-US" sz="3200" dirty="0"/>
              <a:t>	</a:t>
            </a:r>
            <a:r>
              <a:rPr lang="pt-BR" altLang="en-US" sz="3200" dirty="0" err="1"/>
              <a:t>Panencefalite</a:t>
            </a:r>
            <a:r>
              <a:rPr lang="pt-BR" altLang="en-US" sz="3200" dirty="0"/>
              <a:t> - substância cinzenta e branca</a:t>
            </a:r>
          </a:p>
          <a:p>
            <a:pPr>
              <a:defRPr/>
            </a:pPr>
            <a:r>
              <a:rPr lang="pt-BR" altLang="en-US" sz="3200" dirty="0"/>
              <a:t>	</a:t>
            </a:r>
            <a:r>
              <a:rPr lang="pt-BR" altLang="en-US" sz="3200" dirty="0" err="1"/>
              <a:t>Polioencefalite</a:t>
            </a:r>
            <a:r>
              <a:rPr lang="pt-BR" altLang="en-US" sz="3200" dirty="0"/>
              <a:t>/Poliomielite - substância cinzenta</a:t>
            </a:r>
          </a:p>
          <a:p>
            <a:pPr>
              <a:defRPr/>
            </a:pPr>
            <a:r>
              <a:rPr lang="pt-BR" altLang="en-US" sz="3200" dirty="0"/>
              <a:t>	Da substância </a:t>
            </a:r>
            <a:r>
              <a:rPr lang="pt-BR" altLang="en-US" sz="3200" dirty="0" smtClean="0"/>
              <a:t>branca</a:t>
            </a:r>
            <a:endParaRPr lang="pt-BR" altLang="en-US" sz="3200" dirty="0"/>
          </a:p>
          <a:p>
            <a:pPr>
              <a:defRPr/>
            </a:pPr>
            <a:r>
              <a:rPr lang="pt-BR" altLang="en-US" sz="3200" dirty="0"/>
              <a:t>. </a:t>
            </a:r>
            <a:r>
              <a:rPr lang="pt-BR" altLang="en-US" sz="3200" dirty="0" err="1"/>
              <a:t>Ventriculite</a:t>
            </a:r>
            <a:r>
              <a:rPr lang="pt-BR" altLang="en-US" sz="3200" dirty="0"/>
              <a:t>: processo inflamatório parietal/superficial em sistema </a:t>
            </a:r>
            <a:r>
              <a:rPr lang="pt-BR" altLang="en-US" sz="3200" dirty="0" smtClean="0"/>
              <a:t>ventricular</a:t>
            </a:r>
          </a:p>
          <a:p>
            <a:pPr>
              <a:defRPr/>
            </a:pPr>
            <a:r>
              <a:rPr lang="pt-BR" sz="3200" dirty="0" smtClean="0"/>
              <a:t>. </a:t>
            </a:r>
            <a:r>
              <a:rPr lang="pt-BR" sz="3200" dirty="0" err="1" smtClean="0"/>
              <a:t>Cerebrite</a:t>
            </a:r>
            <a:r>
              <a:rPr lang="pt-BR" sz="3200" dirty="0"/>
              <a:t>: processo inflamatório purulento mal delimitado, não </a:t>
            </a:r>
            <a:r>
              <a:rPr lang="pt-BR" sz="3200" dirty="0" smtClean="0"/>
              <a:t>encapsulado (estágio de evolução de abscesso)</a:t>
            </a:r>
            <a:endParaRPr lang="pt-BR" sz="3200" dirty="0"/>
          </a:p>
          <a:p>
            <a:pPr>
              <a:defRPr/>
            </a:pPr>
            <a:endParaRPr lang="pt-BR" altLang="en-US" sz="3200" dirty="0" smtClean="0"/>
          </a:p>
          <a:p>
            <a:pPr>
              <a:defRPr/>
            </a:pPr>
            <a:endParaRPr lang="en-US" altLang="en-US" sz="3200" dirty="0"/>
          </a:p>
          <a:p>
            <a:endParaRPr lang="pt-BR" dirty="0"/>
          </a:p>
          <a:p>
            <a:endParaRPr lang="en-US" dirty="0"/>
          </a:p>
        </p:txBody>
      </p:sp>
    </p:spTree>
    <p:extLst>
      <p:ext uri="{BB962C8B-B14F-4D97-AF65-F5344CB8AC3E}">
        <p14:creationId xmlns:p14="http://schemas.microsoft.com/office/powerpoint/2010/main" val="41540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solidFill>
                <a:srgbClr val="FF0000"/>
              </a:solidFill>
            </a:endParaRPr>
          </a:p>
        </p:txBody>
      </p:sp>
      <p:pic>
        <p:nvPicPr>
          <p:cNvPr id="6" name="Imagem 5"/>
          <p:cNvPicPr>
            <a:picLocks noChangeAspect="1"/>
          </p:cNvPicPr>
          <p:nvPr/>
        </p:nvPicPr>
        <p:blipFill>
          <a:blip r:embed="rId2"/>
          <a:stretch>
            <a:fillRect/>
          </a:stretch>
        </p:blipFill>
        <p:spPr>
          <a:xfrm>
            <a:off x="159549" y="347486"/>
            <a:ext cx="5810250" cy="3381375"/>
          </a:xfrm>
          <a:prstGeom prst="rect">
            <a:avLst/>
          </a:prstGeom>
        </p:spPr>
      </p:pic>
      <p:sp>
        <p:nvSpPr>
          <p:cNvPr id="3" name="Espaço Reservado para Texto 2"/>
          <p:cNvSpPr>
            <a:spLocks noGrp="1"/>
          </p:cNvSpPr>
          <p:nvPr>
            <p:ph type="body" sz="quarter" idx="10"/>
          </p:nvPr>
        </p:nvSpPr>
        <p:spPr/>
        <p:txBody>
          <a:bodyPr/>
          <a:lstStyle/>
          <a:p>
            <a:endParaRPr lang="pt-BR" dirty="0" smtClean="0">
              <a:solidFill>
                <a:schemeClr val="tx1"/>
              </a:solidFill>
            </a:endParaRPr>
          </a:p>
          <a:p>
            <a:endParaRPr lang="pt-BR" dirty="0">
              <a:solidFill>
                <a:schemeClr val="tx1"/>
              </a:solidFill>
            </a:endParaRPr>
          </a:p>
          <a:p>
            <a:endParaRPr lang="pt-BR" dirty="0" smtClean="0">
              <a:solidFill>
                <a:schemeClr val="tx1"/>
              </a:solidFill>
            </a:endParaRPr>
          </a:p>
          <a:p>
            <a:endParaRPr lang="pt-BR" dirty="0">
              <a:solidFill>
                <a:schemeClr val="tx1"/>
              </a:solidFill>
            </a:endParaRPr>
          </a:p>
          <a:p>
            <a:endParaRPr lang="pt-BR" dirty="0" smtClean="0">
              <a:solidFill>
                <a:schemeClr val="tx1"/>
              </a:solidFill>
            </a:endParaRPr>
          </a:p>
        </p:txBody>
      </p:sp>
      <p:pic>
        <p:nvPicPr>
          <p:cNvPr id="4" name="Imagem 3"/>
          <p:cNvPicPr>
            <a:picLocks noChangeAspect="1"/>
          </p:cNvPicPr>
          <p:nvPr/>
        </p:nvPicPr>
        <p:blipFill>
          <a:blip r:embed="rId3"/>
          <a:stretch>
            <a:fillRect/>
          </a:stretch>
        </p:blipFill>
        <p:spPr>
          <a:xfrm>
            <a:off x="3782291" y="3382241"/>
            <a:ext cx="10363200" cy="4686300"/>
          </a:xfrm>
          <a:prstGeom prst="rect">
            <a:avLst/>
          </a:prstGeom>
        </p:spPr>
      </p:pic>
      <p:sp>
        <p:nvSpPr>
          <p:cNvPr id="5" name="CaixaDeTexto 4"/>
          <p:cNvSpPr txBox="1"/>
          <p:nvPr/>
        </p:nvSpPr>
        <p:spPr>
          <a:xfrm>
            <a:off x="7800779" y="9168615"/>
            <a:ext cx="9157854" cy="646331"/>
          </a:xfrm>
          <a:prstGeom prst="rect">
            <a:avLst/>
          </a:prstGeom>
          <a:noFill/>
        </p:spPr>
        <p:txBody>
          <a:bodyPr wrap="square" rtlCol="0">
            <a:spAutoFit/>
          </a:bodyPr>
          <a:lstStyle/>
          <a:p>
            <a:r>
              <a:rPr lang="en-US" dirty="0">
                <a:hlinkClick r:id="rId4"/>
              </a:rPr>
              <a:t>https://</a:t>
            </a:r>
            <a:r>
              <a:rPr lang="en-US" dirty="0" smtClean="0">
                <a:hlinkClick r:id="rId4"/>
              </a:rPr>
              <a:t>www.gov.br/saude/pt-br/assuntos/saude-de-a-a-z/a/aedes-aegypti/monitoramento-das-arboviruses</a:t>
            </a:r>
            <a:r>
              <a:rPr lang="en-US" dirty="0" smtClean="0"/>
              <a:t>. </a:t>
            </a:r>
            <a:r>
              <a:rPr lang="en-US" dirty="0" err="1" smtClean="0"/>
              <a:t>Consultado</a:t>
            </a:r>
            <a:r>
              <a:rPr lang="en-US" dirty="0" smtClean="0"/>
              <a:t> </a:t>
            </a:r>
            <a:r>
              <a:rPr lang="en-US" dirty="0" err="1" smtClean="0"/>
              <a:t>em</a:t>
            </a:r>
            <a:r>
              <a:rPr lang="en-US" dirty="0" smtClean="0"/>
              <a:t> 27 de </a:t>
            </a:r>
            <a:r>
              <a:rPr lang="en-US" dirty="0" err="1" smtClean="0"/>
              <a:t>Maio</a:t>
            </a:r>
            <a:r>
              <a:rPr lang="en-US" dirty="0" smtClean="0"/>
              <a:t> de 2024.</a:t>
            </a:r>
            <a:endParaRPr lang="en-US" dirty="0"/>
          </a:p>
        </p:txBody>
      </p:sp>
    </p:spTree>
    <p:extLst>
      <p:ext uri="{BB962C8B-B14F-4D97-AF65-F5344CB8AC3E}">
        <p14:creationId xmlns:p14="http://schemas.microsoft.com/office/powerpoint/2010/main" val="3337949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191168" y="0"/>
            <a:ext cx="13881735" cy="9801225"/>
          </a:xfrm>
          <a:prstGeom prst="rect">
            <a:avLst/>
          </a:prstGeom>
        </p:spPr>
      </p:pic>
      <p:sp>
        <p:nvSpPr>
          <p:cNvPr id="5" name="Retângulo 4"/>
          <p:cNvSpPr/>
          <p:nvPr/>
        </p:nvSpPr>
        <p:spPr>
          <a:xfrm>
            <a:off x="10238509" y="5056909"/>
            <a:ext cx="5514109" cy="1731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265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Neuropatogênese</a:t>
            </a:r>
            <a:endParaRPr lang="en-US" dirty="0"/>
          </a:p>
        </p:txBody>
      </p:sp>
      <p:sp>
        <p:nvSpPr>
          <p:cNvPr id="3" name="Espaço Reservado para Texto 2"/>
          <p:cNvSpPr>
            <a:spLocks noGrp="1"/>
          </p:cNvSpPr>
          <p:nvPr>
            <p:ph type="body" sz="quarter" idx="10"/>
          </p:nvPr>
        </p:nvSpPr>
        <p:spPr/>
        <p:txBody>
          <a:bodyPr/>
          <a:lstStyle/>
          <a:p>
            <a:r>
              <a:rPr lang="en-US" altLang="en-US" i="1" dirty="0"/>
              <a:t>The neuro-pathogenesis of DENV infection </a:t>
            </a:r>
            <a:r>
              <a:rPr lang="en-US" altLang="en-US" b="1" i="1" dirty="0"/>
              <a:t>remains poorly understood</a:t>
            </a:r>
            <a:r>
              <a:rPr lang="en-US" altLang="en-US" i="1" dirty="0"/>
              <a:t>. Both viral and host factors probably play important roles in the genesis of dengue-related neurological syndromes. Three mechanisms may be operative: direct CNS invasion by the virus, autoimmune reactions, and metabolic alterations. </a:t>
            </a:r>
            <a:r>
              <a:rPr lang="en-US" altLang="en-US" i="1" u="sng" dirty="0"/>
              <a:t>Although</a:t>
            </a:r>
            <a:r>
              <a:rPr lang="en-US" altLang="en-US" i="1" dirty="0"/>
              <a:t> </a:t>
            </a:r>
            <a:r>
              <a:rPr lang="en-US" altLang="en-US" i="1" u="sng" dirty="0"/>
              <a:t>DENV has traditionally been considered to be non-neurotropic</a:t>
            </a:r>
            <a:r>
              <a:rPr lang="en-US" altLang="en-US" i="1" dirty="0"/>
              <a:t>, neurological involvement, demonstration of CSF viral particles, and damage to the BBB, </a:t>
            </a:r>
            <a:r>
              <a:rPr lang="en-US" altLang="en-US" i="1" u="sng" dirty="0"/>
              <a:t>all seem to be suggestive of direct viral </a:t>
            </a:r>
            <a:r>
              <a:rPr lang="en-US" altLang="en-US" i="1" u="sng" dirty="0" err="1"/>
              <a:t>neurotropism</a:t>
            </a:r>
            <a:r>
              <a:rPr lang="en-US" altLang="en-US" i="1" u="sng" dirty="0"/>
              <a:t> </a:t>
            </a:r>
            <a:endParaRPr lang="en-US" altLang="en-US" i="1" u="sng" dirty="0" smtClean="0"/>
          </a:p>
          <a:p>
            <a:pPr>
              <a:defRPr/>
            </a:pPr>
            <a:r>
              <a:rPr lang="en-US" altLang="en-US" dirty="0"/>
              <a:t>(Trivedi S, </a:t>
            </a:r>
            <a:r>
              <a:rPr lang="en-US" altLang="en-US" dirty="0" err="1"/>
              <a:t>Chakravarty</a:t>
            </a:r>
            <a:r>
              <a:rPr lang="en-US" altLang="en-US" dirty="0"/>
              <a:t> A. </a:t>
            </a:r>
            <a:r>
              <a:rPr lang="en-US" dirty="0"/>
              <a:t>Neurological Complications of Dengue Fever. </a:t>
            </a:r>
            <a:r>
              <a:rPr lang="en-US" altLang="en-US" i="1" dirty="0" err="1"/>
              <a:t>Curr</a:t>
            </a:r>
            <a:r>
              <a:rPr lang="en-US" altLang="en-US" i="1" dirty="0"/>
              <a:t> </a:t>
            </a:r>
            <a:r>
              <a:rPr lang="en-US" altLang="en-US" i="1" dirty="0" err="1"/>
              <a:t>Neurol</a:t>
            </a:r>
            <a:r>
              <a:rPr lang="en-US" altLang="en-US" i="1" dirty="0"/>
              <a:t> </a:t>
            </a:r>
            <a:r>
              <a:rPr lang="en-US" altLang="en-US" i="1" dirty="0" err="1"/>
              <a:t>Neurosci</a:t>
            </a:r>
            <a:r>
              <a:rPr lang="en-US" altLang="en-US" i="1" dirty="0"/>
              <a:t> Rep</a:t>
            </a:r>
            <a:r>
              <a:rPr lang="en-US" altLang="en-US" dirty="0"/>
              <a:t>. 2022</a:t>
            </a:r>
            <a:r>
              <a:rPr lang="en-US" altLang="en-US" dirty="0" smtClean="0"/>
              <a:t>)</a:t>
            </a:r>
            <a:endParaRPr lang="pt-BR" altLang="en-US" dirty="0" smtClean="0"/>
          </a:p>
          <a:p>
            <a:pPr>
              <a:defRPr/>
            </a:pPr>
            <a:r>
              <a:rPr lang="pt-BR" altLang="en-US" dirty="0" smtClean="0"/>
              <a:t>Alterações </a:t>
            </a:r>
            <a:r>
              <a:rPr lang="pt-BR" altLang="en-US" dirty="0"/>
              <a:t>associadas a distúrbios metabólicos – encefalopatia</a:t>
            </a:r>
          </a:p>
          <a:p>
            <a:pPr>
              <a:defRPr/>
            </a:pPr>
            <a:r>
              <a:rPr lang="pt-BR" altLang="en-US" dirty="0"/>
              <a:t>Alterações associadas a infecção direta – encefalite, meningite, </a:t>
            </a:r>
            <a:r>
              <a:rPr lang="pt-BR" altLang="en-US" dirty="0" err="1"/>
              <a:t>miosite</a:t>
            </a:r>
            <a:r>
              <a:rPr lang="pt-BR" altLang="en-US" dirty="0"/>
              <a:t>, mielite</a:t>
            </a:r>
          </a:p>
          <a:p>
            <a:pPr>
              <a:defRPr/>
            </a:pPr>
            <a:r>
              <a:rPr lang="pt-BR" altLang="en-US" dirty="0"/>
              <a:t>Alterações associadas a reatividade imune – </a:t>
            </a:r>
            <a:r>
              <a:rPr lang="pt-BR" altLang="en-US" dirty="0" smtClean="0"/>
              <a:t>encefalomielite aguda disseminada (ADEM), </a:t>
            </a:r>
            <a:r>
              <a:rPr lang="pt-BR" altLang="en-US" dirty="0" err="1" smtClean="0"/>
              <a:t>Guillain-Barré</a:t>
            </a:r>
            <a:endParaRPr lang="en-US" altLang="en-US" dirty="0"/>
          </a:p>
          <a:p>
            <a:endParaRPr lang="en-US" dirty="0"/>
          </a:p>
        </p:txBody>
      </p:sp>
    </p:spTree>
    <p:extLst>
      <p:ext uri="{BB962C8B-B14F-4D97-AF65-F5344CB8AC3E}">
        <p14:creationId xmlns:p14="http://schemas.microsoft.com/office/powerpoint/2010/main" val="239427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Neuropatogênese</a:t>
            </a:r>
            <a:endParaRPr lang="en-US" dirty="0"/>
          </a:p>
        </p:txBody>
      </p:sp>
      <p:sp>
        <p:nvSpPr>
          <p:cNvPr id="3" name="Espaço Reservado para Texto 2"/>
          <p:cNvSpPr>
            <a:spLocks noGrp="1"/>
          </p:cNvSpPr>
          <p:nvPr>
            <p:ph type="body" sz="quarter" idx="10"/>
          </p:nvPr>
        </p:nvSpPr>
        <p:spPr/>
        <p:txBody>
          <a:bodyPr/>
          <a:lstStyle/>
          <a:p>
            <a:pPr>
              <a:defRPr/>
            </a:pPr>
            <a:r>
              <a:rPr lang="pt-BR" dirty="0"/>
              <a:t>Disseminação </a:t>
            </a:r>
            <a:r>
              <a:rPr lang="pt-BR" dirty="0" err="1"/>
              <a:t>hematogênica</a:t>
            </a:r>
            <a:endParaRPr lang="pt-BR" dirty="0"/>
          </a:p>
          <a:p>
            <a:pPr>
              <a:defRPr/>
            </a:pPr>
            <a:r>
              <a:rPr lang="pt-BR" dirty="0"/>
              <a:t>Dano à BHE como mecanismo mais importante das alterações </a:t>
            </a:r>
            <a:endParaRPr lang="pt-BR" dirty="0" smtClean="0"/>
          </a:p>
          <a:p>
            <a:pPr>
              <a:defRPr/>
            </a:pPr>
            <a:r>
              <a:rPr lang="pt-BR" dirty="0" smtClean="0"/>
              <a:t>Trabalhos </a:t>
            </a:r>
            <a:r>
              <a:rPr lang="pt-BR" dirty="0"/>
              <a:t>mostrando infecção de células endoteliais, </a:t>
            </a:r>
            <a:r>
              <a:rPr lang="pt-BR" dirty="0" smtClean="0"/>
              <a:t>neurônios, células </a:t>
            </a:r>
            <a:r>
              <a:rPr lang="pt-BR" dirty="0" err="1" smtClean="0"/>
              <a:t>gliais</a:t>
            </a:r>
            <a:r>
              <a:rPr lang="pt-BR" dirty="0" smtClean="0"/>
              <a:t>, </a:t>
            </a:r>
            <a:r>
              <a:rPr lang="pt-BR" dirty="0"/>
              <a:t>e micróglia – liberação de mediadores inflamatórios, morte celular, </a:t>
            </a:r>
            <a:r>
              <a:rPr lang="pt-BR" dirty="0" smtClean="0"/>
              <a:t>repositório </a:t>
            </a:r>
            <a:r>
              <a:rPr lang="pt-BR" dirty="0"/>
              <a:t>viral (injúria </a:t>
            </a:r>
            <a:r>
              <a:rPr lang="pt-BR" dirty="0" smtClean="0"/>
              <a:t>tardia - micróglia)</a:t>
            </a:r>
            <a:endParaRPr lang="pt-BR" dirty="0"/>
          </a:p>
          <a:p>
            <a:pPr>
              <a:defRPr/>
            </a:pPr>
            <a:r>
              <a:rPr lang="pt-BR" dirty="0"/>
              <a:t>(</a:t>
            </a:r>
            <a:r>
              <a:rPr lang="en-US" dirty="0" err="1"/>
              <a:t>Calderón-Peláez</a:t>
            </a:r>
            <a:r>
              <a:rPr lang="en-US" dirty="0"/>
              <a:t> MA et al. Dengue Virus Infection of Blood-Brain Barrier Cells: Consequences of Severe Disease. </a:t>
            </a:r>
            <a:r>
              <a:rPr lang="en-US" i="1" dirty="0" smtClean="0"/>
              <a:t>Front </a:t>
            </a:r>
            <a:r>
              <a:rPr lang="en-US" i="1" dirty="0" err="1"/>
              <a:t>Microbiol</a:t>
            </a:r>
            <a:r>
              <a:rPr lang="en-US" i="1" dirty="0"/>
              <a:t>. </a:t>
            </a:r>
            <a:r>
              <a:rPr lang="en-US" dirty="0"/>
              <a:t>2019)</a:t>
            </a:r>
          </a:p>
          <a:p>
            <a:endParaRPr lang="en-US" dirty="0"/>
          </a:p>
        </p:txBody>
      </p:sp>
    </p:spTree>
    <p:extLst>
      <p:ext uri="{BB962C8B-B14F-4D97-AF65-F5344CB8AC3E}">
        <p14:creationId xmlns:p14="http://schemas.microsoft.com/office/powerpoint/2010/main" val="78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Achados Neuropatológicos</a:t>
            </a:r>
            <a:endParaRPr lang="en-US" dirty="0"/>
          </a:p>
        </p:txBody>
      </p:sp>
      <p:sp>
        <p:nvSpPr>
          <p:cNvPr id="3" name="Espaço Reservado para Texto 2"/>
          <p:cNvSpPr>
            <a:spLocks noGrp="1"/>
          </p:cNvSpPr>
          <p:nvPr>
            <p:ph type="body" sz="quarter" idx="10"/>
          </p:nvPr>
        </p:nvSpPr>
        <p:spPr/>
        <p:txBody>
          <a:bodyPr/>
          <a:lstStyle/>
          <a:p>
            <a:r>
              <a:rPr lang="pt-BR" altLang="en-US" dirty="0"/>
              <a:t>Edema, podendo ser maciço e estar associado a</a:t>
            </a:r>
            <a:r>
              <a:rPr lang="pt-BR" altLang="en-US" dirty="0" smtClean="0"/>
              <a:t> </a:t>
            </a:r>
            <a:r>
              <a:rPr lang="pt-BR" altLang="en-US" dirty="0" err="1"/>
              <a:t>herniação</a:t>
            </a:r>
            <a:r>
              <a:rPr lang="pt-BR" altLang="en-US" dirty="0"/>
              <a:t> </a:t>
            </a:r>
          </a:p>
          <a:p>
            <a:r>
              <a:rPr lang="pt-BR" altLang="en-US" dirty="0"/>
              <a:t>Congestão meníngea e parenquimatosa</a:t>
            </a:r>
          </a:p>
          <a:p>
            <a:r>
              <a:rPr lang="pt-BR" altLang="en-US" b="1" dirty="0"/>
              <a:t>Hemorragia</a:t>
            </a:r>
            <a:r>
              <a:rPr lang="pt-BR" altLang="en-US" dirty="0"/>
              <a:t> meníngea e parenquimatosa variável em extensão (dano endotelial, degeneração da parede vascular, distúrbios da coagulação)</a:t>
            </a:r>
          </a:p>
          <a:p>
            <a:r>
              <a:rPr lang="pt-BR" altLang="en-US" dirty="0"/>
              <a:t>Eventos isquêmicos – algumas descrições</a:t>
            </a:r>
          </a:p>
          <a:p>
            <a:r>
              <a:rPr lang="pt-BR" altLang="en-US" dirty="0"/>
              <a:t>Infiltrado inflamatório perivascular, algumas descrições de acometimento do parênquima</a:t>
            </a:r>
          </a:p>
          <a:p>
            <a:r>
              <a:rPr lang="pt-BR" altLang="en-US" dirty="0"/>
              <a:t>Morte neuronal, reatividade </a:t>
            </a:r>
            <a:r>
              <a:rPr lang="pt-BR" altLang="en-US" dirty="0" err="1"/>
              <a:t>glial</a:t>
            </a:r>
            <a:endParaRPr lang="pt-BR" altLang="en-US" dirty="0"/>
          </a:p>
          <a:p>
            <a:r>
              <a:rPr lang="pt-BR" altLang="en-US" dirty="0"/>
              <a:t>Meningite e mielite geralmente caracterizadas por </a:t>
            </a:r>
            <a:r>
              <a:rPr lang="pt-BR" altLang="en-US" dirty="0" smtClean="0"/>
              <a:t>análise do LCR</a:t>
            </a:r>
            <a:r>
              <a:rPr lang="pt-BR" altLang="en-US" dirty="0"/>
              <a:t>, não AP</a:t>
            </a:r>
          </a:p>
          <a:p>
            <a:endParaRPr lang="en-US" dirty="0"/>
          </a:p>
        </p:txBody>
      </p:sp>
    </p:spTree>
    <p:extLst>
      <p:ext uri="{BB962C8B-B14F-4D97-AF65-F5344CB8AC3E}">
        <p14:creationId xmlns:p14="http://schemas.microsoft.com/office/powerpoint/2010/main" val="15373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1670213" y="158959"/>
            <a:ext cx="5827395" cy="9134475"/>
          </a:xfrm>
          <a:prstGeom prst="rect">
            <a:avLst/>
          </a:prstGeom>
        </p:spPr>
      </p:pic>
      <p:sp>
        <p:nvSpPr>
          <p:cNvPr id="7" name="CaixaDeTexto 6"/>
          <p:cNvSpPr txBox="1"/>
          <p:nvPr/>
        </p:nvSpPr>
        <p:spPr>
          <a:xfrm>
            <a:off x="1670212" y="9293434"/>
            <a:ext cx="5827395" cy="646331"/>
          </a:xfrm>
          <a:prstGeom prst="rect">
            <a:avLst/>
          </a:prstGeom>
          <a:noFill/>
        </p:spPr>
        <p:txBody>
          <a:bodyPr wrap="square" rtlCol="0">
            <a:spAutoFit/>
          </a:bodyPr>
          <a:lstStyle/>
          <a:p>
            <a:r>
              <a:rPr lang="en-US" dirty="0" err="1"/>
              <a:t>Jois</a:t>
            </a:r>
            <a:r>
              <a:rPr lang="en-US" dirty="0"/>
              <a:t> </a:t>
            </a:r>
            <a:r>
              <a:rPr lang="en-US" dirty="0" smtClean="0"/>
              <a:t>D</a:t>
            </a:r>
            <a:r>
              <a:rPr lang="en-US" dirty="0"/>
              <a:t> </a:t>
            </a:r>
            <a:r>
              <a:rPr lang="en-US" dirty="0" smtClean="0"/>
              <a:t>et al. </a:t>
            </a:r>
            <a:r>
              <a:rPr lang="en-US" dirty="0"/>
              <a:t>Autopsy in dengue encephalitis: An analysis of three cases. </a:t>
            </a:r>
            <a:r>
              <a:rPr lang="en-US" i="1" dirty="0" err="1"/>
              <a:t>Neurol</a:t>
            </a:r>
            <a:r>
              <a:rPr lang="en-US" i="1" dirty="0"/>
              <a:t> India.</a:t>
            </a:r>
            <a:r>
              <a:rPr lang="en-US" dirty="0"/>
              <a:t> 2018</a:t>
            </a:r>
          </a:p>
        </p:txBody>
      </p:sp>
      <p:pic>
        <p:nvPicPr>
          <p:cNvPr id="8" name="Imagem 7"/>
          <p:cNvPicPr>
            <a:picLocks noChangeAspect="1"/>
          </p:cNvPicPr>
          <p:nvPr/>
        </p:nvPicPr>
        <p:blipFill>
          <a:blip r:embed="rId4"/>
          <a:stretch>
            <a:fillRect/>
          </a:stretch>
        </p:blipFill>
        <p:spPr>
          <a:xfrm>
            <a:off x="7712203" y="137691"/>
            <a:ext cx="9401175" cy="9601200"/>
          </a:xfrm>
          <a:prstGeom prst="rect">
            <a:avLst/>
          </a:prstGeom>
        </p:spPr>
      </p:pic>
    </p:spTree>
    <p:extLst>
      <p:ext uri="{BB962C8B-B14F-4D97-AF65-F5344CB8AC3E}">
        <p14:creationId xmlns:p14="http://schemas.microsoft.com/office/powerpoint/2010/main" val="4277995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5549" y="0"/>
            <a:ext cx="10192703" cy="997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1"/>
          <p:cNvSpPr>
            <a:spLocks noChangeArrowheads="1"/>
          </p:cNvSpPr>
          <p:nvPr/>
        </p:nvSpPr>
        <p:spPr bwMode="auto">
          <a:xfrm>
            <a:off x="12241160" y="8596940"/>
            <a:ext cx="53038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pt-BR" altLang="en-US" sz="2000" dirty="0"/>
              <a:t>Salomão N et al.</a:t>
            </a:r>
            <a:r>
              <a:rPr lang="pt-BR" altLang="en-US" sz="2000" i="1" dirty="0"/>
              <a:t> </a:t>
            </a:r>
            <a:r>
              <a:rPr lang="en-US" altLang="en-US" sz="2000" dirty="0"/>
              <a:t>Fatal Dengue Cases Reveal Brain Injury and Viral Replication in Brain-Resident Cells Associated with the Local Production of Pro-Inflammatory Mediators. </a:t>
            </a:r>
            <a:r>
              <a:rPr lang="pt-BR" altLang="en-US" sz="2000" i="1" dirty="0" err="1"/>
              <a:t>Viruses</a:t>
            </a:r>
            <a:r>
              <a:rPr lang="en-US" altLang="en-US" sz="2000" i="1" dirty="0"/>
              <a:t>. </a:t>
            </a:r>
            <a:r>
              <a:rPr lang="en-US" altLang="en-US" sz="2000" dirty="0"/>
              <a:t>2020</a:t>
            </a:r>
            <a:r>
              <a:rPr lang="pt-BR" altLang="en-US" sz="2000" i="1" dirty="0"/>
              <a:t>. </a:t>
            </a:r>
            <a:endParaRPr lang="pt-BR" altLang="en-US" sz="2000" dirty="0"/>
          </a:p>
        </p:txBody>
      </p:sp>
    </p:spTree>
    <p:extLst>
      <p:ext uri="{BB962C8B-B14F-4D97-AF65-F5344CB8AC3E}">
        <p14:creationId xmlns:p14="http://schemas.microsoft.com/office/powerpoint/2010/main" val="23006913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1"/>
          <p:cNvSpPr>
            <a:spLocks noChangeArrowheads="1"/>
          </p:cNvSpPr>
          <p:nvPr/>
        </p:nvSpPr>
        <p:spPr bwMode="auto">
          <a:xfrm>
            <a:off x="13458324" y="9454515"/>
            <a:ext cx="58585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pt-BR" altLang="en-US" sz="2000" dirty="0"/>
              <a:t>Salomão N et al.</a:t>
            </a:r>
            <a:r>
              <a:rPr lang="pt-BR" altLang="en-US" sz="2000" i="1" dirty="0"/>
              <a:t> </a:t>
            </a:r>
            <a:r>
              <a:rPr lang="pt-BR" altLang="en-US" sz="2000" i="1" dirty="0" err="1" smtClean="0"/>
              <a:t>Viruses</a:t>
            </a:r>
            <a:r>
              <a:rPr lang="en-US" altLang="en-US" sz="2000" i="1" dirty="0"/>
              <a:t>. </a:t>
            </a:r>
            <a:r>
              <a:rPr lang="en-US" altLang="en-US" sz="2000" dirty="0"/>
              <a:t>2020</a:t>
            </a:r>
            <a:r>
              <a:rPr lang="pt-BR" altLang="en-US" sz="2000" i="1" dirty="0"/>
              <a:t>. </a:t>
            </a:r>
            <a:endParaRPr lang="pt-BR" altLang="en-US" sz="2000" dirty="0"/>
          </a:p>
        </p:txBody>
      </p:sp>
      <p:pic>
        <p:nvPicPr>
          <p:cNvPr id="2" name="Imagem 1"/>
          <p:cNvPicPr>
            <a:picLocks noChangeAspect="1"/>
          </p:cNvPicPr>
          <p:nvPr/>
        </p:nvPicPr>
        <p:blipFill>
          <a:blip r:embed="rId3"/>
          <a:stretch>
            <a:fillRect/>
          </a:stretch>
        </p:blipFill>
        <p:spPr>
          <a:xfrm>
            <a:off x="1610868" y="320215"/>
            <a:ext cx="15255240" cy="8947785"/>
          </a:xfrm>
          <a:prstGeom prst="rect">
            <a:avLst/>
          </a:prstGeom>
        </p:spPr>
      </p:pic>
    </p:spTree>
    <p:extLst>
      <p:ext uri="{BB962C8B-B14F-4D97-AF65-F5344CB8AC3E}">
        <p14:creationId xmlns:p14="http://schemas.microsoft.com/office/powerpoint/2010/main" val="1982140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Dengue e Músculo Esquelético</a:t>
            </a:r>
            <a:endParaRPr lang="en-US" dirty="0"/>
          </a:p>
        </p:txBody>
      </p:sp>
      <p:sp>
        <p:nvSpPr>
          <p:cNvPr id="3" name="Espaço Reservado para Texto 2"/>
          <p:cNvSpPr>
            <a:spLocks noGrp="1"/>
          </p:cNvSpPr>
          <p:nvPr>
            <p:ph type="body" sz="quarter" idx="10"/>
          </p:nvPr>
        </p:nvSpPr>
        <p:spPr/>
        <p:txBody>
          <a:bodyPr/>
          <a:lstStyle/>
          <a:p>
            <a:pPr>
              <a:defRPr/>
            </a:pPr>
            <a:r>
              <a:rPr lang="pt-BR" dirty="0"/>
              <a:t>Poucas descrições histopatológicas </a:t>
            </a:r>
          </a:p>
          <a:p>
            <a:pPr>
              <a:defRPr/>
            </a:pPr>
            <a:r>
              <a:rPr lang="pt-BR" dirty="0"/>
              <a:t>- Infiltrado inflamatório </a:t>
            </a:r>
            <a:r>
              <a:rPr lang="pt-BR" dirty="0" err="1" smtClean="0"/>
              <a:t>linfomononuclear</a:t>
            </a:r>
            <a:r>
              <a:rPr lang="pt-BR" dirty="0" smtClean="0"/>
              <a:t> </a:t>
            </a:r>
            <a:r>
              <a:rPr lang="pt-BR" dirty="0"/>
              <a:t>perivascular e intersticial</a:t>
            </a:r>
          </a:p>
          <a:p>
            <a:pPr>
              <a:defRPr/>
            </a:pPr>
            <a:r>
              <a:rPr lang="pt-BR" dirty="0"/>
              <a:t>- Fibras necróticas com evidência de regeneração</a:t>
            </a:r>
          </a:p>
          <a:p>
            <a:pPr>
              <a:defRPr/>
            </a:pPr>
            <a:r>
              <a:rPr lang="pt-BR" dirty="0"/>
              <a:t>- </a:t>
            </a:r>
            <a:r>
              <a:rPr lang="pt-BR" dirty="0" err="1"/>
              <a:t>Miofagocitose</a:t>
            </a:r>
            <a:endParaRPr lang="en-US" dirty="0"/>
          </a:p>
          <a:p>
            <a:endParaRPr lang="en-US" dirty="0"/>
          </a:p>
        </p:txBody>
      </p:sp>
    </p:spTree>
    <p:extLst>
      <p:ext uri="{BB962C8B-B14F-4D97-AF65-F5344CB8AC3E}">
        <p14:creationId xmlns:p14="http://schemas.microsoft.com/office/powerpoint/2010/main" val="118983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i="1" dirty="0" smtClean="0"/>
              <a:t>West </a:t>
            </a:r>
            <a:r>
              <a:rPr lang="pt-BR" i="1" dirty="0" err="1" smtClean="0"/>
              <a:t>Nile</a:t>
            </a:r>
            <a:r>
              <a:rPr lang="pt-BR" i="1" dirty="0" smtClean="0"/>
              <a:t> </a:t>
            </a:r>
            <a:r>
              <a:rPr lang="pt-BR" i="1" dirty="0" err="1" smtClean="0"/>
              <a:t>Virus</a:t>
            </a:r>
            <a:endParaRPr lang="en-US" i="1" dirty="0"/>
          </a:p>
        </p:txBody>
      </p:sp>
      <p:sp>
        <p:nvSpPr>
          <p:cNvPr id="3" name="Espaço Reservado para Texto 2"/>
          <p:cNvSpPr>
            <a:spLocks noGrp="1"/>
          </p:cNvSpPr>
          <p:nvPr>
            <p:ph type="body" sz="quarter" idx="10"/>
          </p:nvPr>
        </p:nvSpPr>
        <p:spPr/>
        <p:txBody>
          <a:bodyPr/>
          <a:lstStyle/>
          <a:p>
            <a:r>
              <a:rPr lang="pt-BR" altLang="en-US" dirty="0"/>
              <a:t>Principal causa de encefalite viral mundial (mas menos de 1% das infecções resultando em </a:t>
            </a:r>
            <a:r>
              <a:rPr lang="pt-BR" altLang="en-US" dirty="0" err="1"/>
              <a:t>neuroinvasão</a:t>
            </a:r>
            <a:r>
              <a:rPr lang="pt-BR" altLang="en-US" dirty="0"/>
              <a:t>)</a:t>
            </a:r>
          </a:p>
          <a:p>
            <a:r>
              <a:rPr lang="pt-BR" altLang="en-US" dirty="0"/>
              <a:t>Encefalopatia, sinais meníngeos, paralisia aguda flácida, neurite, </a:t>
            </a:r>
            <a:r>
              <a:rPr lang="pt-BR" altLang="en-US" dirty="0" err="1"/>
              <a:t>miosite</a:t>
            </a:r>
            <a:r>
              <a:rPr lang="pt-BR" altLang="en-US" dirty="0"/>
              <a:t>, </a:t>
            </a:r>
            <a:r>
              <a:rPr lang="pt-BR" altLang="en-US" dirty="0" err="1"/>
              <a:t>Guillain-Barré</a:t>
            </a:r>
            <a:endParaRPr lang="pt-BR" altLang="en-US" dirty="0"/>
          </a:p>
          <a:p>
            <a:r>
              <a:rPr lang="pt-BR" altLang="en-US" dirty="0" smtClean="0"/>
              <a:t>Primeiro </a:t>
            </a:r>
            <a:r>
              <a:rPr lang="pt-BR" altLang="en-US" dirty="0" smtClean="0"/>
              <a:t>caso de encefalite em humanos no Brasil detectado em 2014</a:t>
            </a:r>
            <a:endParaRPr lang="pt-BR" altLang="en-US" dirty="0"/>
          </a:p>
          <a:p>
            <a:endParaRPr lang="en-US" dirty="0"/>
          </a:p>
        </p:txBody>
      </p:sp>
      <p:pic>
        <p:nvPicPr>
          <p:cNvPr id="4" name="Imagem 3"/>
          <p:cNvPicPr>
            <a:picLocks noChangeAspect="1"/>
          </p:cNvPicPr>
          <p:nvPr/>
        </p:nvPicPr>
        <p:blipFill>
          <a:blip r:embed="rId2"/>
          <a:stretch>
            <a:fillRect/>
          </a:stretch>
        </p:blipFill>
        <p:spPr>
          <a:xfrm>
            <a:off x="9050655" y="5298140"/>
            <a:ext cx="8494395" cy="2674620"/>
          </a:xfrm>
          <a:prstGeom prst="rect">
            <a:avLst/>
          </a:prstGeom>
        </p:spPr>
      </p:pic>
    </p:spTree>
    <p:extLst>
      <p:ext uri="{BB962C8B-B14F-4D97-AF65-F5344CB8AC3E}">
        <p14:creationId xmlns:p14="http://schemas.microsoft.com/office/powerpoint/2010/main" val="41278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Conceitos Iniciais</a:t>
            </a:r>
            <a:endParaRPr lang="en-US" dirty="0"/>
          </a:p>
        </p:txBody>
      </p:sp>
      <p:sp>
        <p:nvSpPr>
          <p:cNvPr id="3" name="Espaço Reservado para Texto 2"/>
          <p:cNvSpPr>
            <a:spLocks noGrp="1"/>
          </p:cNvSpPr>
          <p:nvPr>
            <p:ph type="body" sz="quarter" idx="10"/>
          </p:nvPr>
        </p:nvSpPr>
        <p:spPr/>
        <p:txBody>
          <a:bodyPr/>
          <a:lstStyle/>
          <a:p>
            <a:r>
              <a:rPr lang="pt-BR" sz="3200" dirty="0" smtClean="0"/>
              <a:t>. Infecções Virais</a:t>
            </a:r>
          </a:p>
          <a:p>
            <a:endParaRPr lang="pt-BR" sz="3200" dirty="0" smtClean="0"/>
          </a:p>
          <a:p>
            <a:pPr>
              <a:defRPr/>
            </a:pPr>
            <a:r>
              <a:rPr lang="pt-BR" altLang="en-US" sz="3200" dirty="0" smtClean="0"/>
              <a:t>	Associação </a:t>
            </a:r>
            <a:r>
              <a:rPr lang="pt-BR" altLang="en-US" sz="3200" dirty="0"/>
              <a:t>ou não com imunossupressão (severidade</a:t>
            </a:r>
            <a:r>
              <a:rPr lang="pt-BR" altLang="en-US" sz="3200" dirty="0" smtClean="0"/>
              <a:t>)</a:t>
            </a:r>
          </a:p>
          <a:p>
            <a:pPr>
              <a:defRPr/>
            </a:pPr>
            <a:endParaRPr lang="pt-BR" altLang="en-US" sz="3200" dirty="0"/>
          </a:p>
          <a:p>
            <a:pPr>
              <a:defRPr/>
            </a:pPr>
            <a:r>
              <a:rPr lang="pt-BR" altLang="en-US" sz="3200" dirty="0" smtClean="0"/>
              <a:t>	Atuação </a:t>
            </a:r>
            <a:r>
              <a:rPr lang="pt-BR" altLang="en-US" sz="3200" dirty="0"/>
              <a:t>viral direta, ativação inflamatória </a:t>
            </a:r>
            <a:r>
              <a:rPr lang="pt-BR" altLang="en-US" sz="3200" dirty="0" smtClean="0"/>
              <a:t>desregulada</a:t>
            </a:r>
          </a:p>
          <a:p>
            <a:pPr>
              <a:defRPr/>
            </a:pPr>
            <a:endParaRPr lang="pt-BR" altLang="en-US" sz="3200" dirty="0"/>
          </a:p>
          <a:p>
            <a:pPr>
              <a:defRPr/>
            </a:pPr>
            <a:r>
              <a:rPr lang="pt-BR" altLang="en-US" sz="3200" dirty="0" smtClean="0"/>
              <a:t>	</a:t>
            </a:r>
            <a:r>
              <a:rPr lang="pt-BR" altLang="en-US" sz="3200" dirty="0" err="1" smtClean="0"/>
              <a:t>Neuroinvasão</a:t>
            </a:r>
            <a:r>
              <a:rPr lang="pt-BR" altLang="en-US" sz="3200" dirty="0" smtClean="0"/>
              <a:t> </a:t>
            </a:r>
            <a:r>
              <a:rPr lang="pt-BR" altLang="en-US" sz="3200" dirty="0"/>
              <a:t>x </a:t>
            </a:r>
            <a:r>
              <a:rPr lang="pt-BR" altLang="en-US" sz="3200" dirty="0" smtClean="0"/>
              <a:t>Neurotropismo </a:t>
            </a:r>
            <a:r>
              <a:rPr lang="pt-BR" altLang="en-US" sz="3200" dirty="0"/>
              <a:t>– a presença de </a:t>
            </a:r>
            <a:r>
              <a:rPr lang="pt-BR" altLang="en-US" sz="3200" dirty="0" smtClean="0"/>
              <a:t>proteínas/material genético </a:t>
            </a:r>
            <a:r>
              <a:rPr lang="pt-BR" altLang="en-US" sz="3200" dirty="0"/>
              <a:t>viral em </a:t>
            </a:r>
            <a:r>
              <a:rPr lang="pt-BR" altLang="en-US" sz="3200" dirty="0" smtClean="0"/>
              <a:t>	amostras não </a:t>
            </a:r>
            <a:r>
              <a:rPr lang="pt-BR" altLang="en-US" sz="3200" dirty="0"/>
              <a:t>comprova </a:t>
            </a:r>
            <a:r>
              <a:rPr lang="pt-BR" altLang="en-US" sz="3200" dirty="0" smtClean="0"/>
              <a:t>replicação </a:t>
            </a:r>
            <a:endParaRPr lang="pt-BR" altLang="en-US" sz="3200" dirty="0"/>
          </a:p>
          <a:p>
            <a:endParaRPr lang="en-US" dirty="0"/>
          </a:p>
        </p:txBody>
      </p:sp>
    </p:spTree>
    <p:extLst>
      <p:ext uri="{BB962C8B-B14F-4D97-AF65-F5344CB8AC3E}">
        <p14:creationId xmlns:p14="http://schemas.microsoft.com/office/powerpoint/2010/main" val="390829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090" y="329797"/>
            <a:ext cx="9387364" cy="463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3"/>
          <a:stretch>
            <a:fillRect/>
          </a:stretch>
        </p:blipFill>
        <p:spPr>
          <a:xfrm>
            <a:off x="9368366" y="5606869"/>
            <a:ext cx="8046720" cy="2994660"/>
          </a:xfrm>
          <a:prstGeom prst="rect">
            <a:avLst/>
          </a:prstGeom>
        </p:spPr>
      </p:pic>
      <p:pic>
        <p:nvPicPr>
          <p:cNvPr id="6" name="Imagem 5"/>
          <p:cNvPicPr>
            <a:picLocks noChangeAspect="1"/>
          </p:cNvPicPr>
          <p:nvPr/>
        </p:nvPicPr>
        <p:blipFill>
          <a:blip r:embed="rId4"/>
          <a:stretch>
            <a:fillRect/>
          </a:stretch>
        </p:blipFill>
        <p:spPr>
          <a:xfrm>
            <a:off x="462090" y="5201313"/>
            <a:ext cx="5303520" cy="2377440"/>
          </a:xfrm>
          <a:prstGeom prst="rect">
            <a:avLst/>
          </a:prstGeom>
        </p:spPr>
      </p:pic>
      <p:pic>
        <p:nvPicPr>
          <p:cNvPr id="8" name="Imagem 7"/>
          <p:cNvPicPr>
            <a:picLocks noChangeAspect="1"/>
          </p:cNvPicPr>
          <p:nvPr/>
        </p:nvPicPr>
        <p:blipFill>
          <a:blip r:embed="rId5"/>
          <a:stretch>
            <a:fillRect/>
          </a:stretch>
        </p:blipFill>
        <p:spPr>
          <a:xfrm>
            <a:off x="2813072" y="7549643"/>
            <a:ext cx="3017520" cy="624840"/>
          </a:xfrm>
          <a:prstGeom prst="rect">
            <a:avLst/>
          </a:prstGeom>
        </p:spPr>
      </p:pic>
      <p:pic>
        <p:nvPicPr>
          <p:cNvPr id="7" name="Imagem 6"/>
          <p:cNvPicPr>
            <a:picLocks noChangeAspect="1"/>
          </p:cNvPicPr>
          <p:nvPr/>
        </p:nvPicPr>
        <p:blipFill>
          <a:blip r:embed="rId6"/>
          <a:stretch>
            <a:fillRect/>
          </a:stretch>
        </p:blipFill>
        <p:spPr>
          <a:xfrm>
            <a:off x="10206512" y="1754596"/>
            <a:ext cx="7305770" cy="3446717"/>
          </a:xfrm>
          <a:prstGeom prst="rect">
            <a:avLst/>
          </a:prstGeom>
        </p:spPr>
      </p:pic>
    </p:spTree>
    <p:extLst>
      <p:ext uri="{BB962C8B-B14F-4D97-AF65-F5344CB8AC3E}">
        <p14:creationId xmlns:p14="http://schemas.microsoft.com/office/powerpoint/2010/main" val="6001157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endParaRPr lang="en-US"/>
          </a:p>
        </p:txBody>
      </p:sp>
      <p:sp>
        <p:nvSpPr>
          <p:cNvPr id="5" name="Espaço Reservado para Texto 4"/>
          <p:cNvSpPr>
            <a:spLocks noGrp="1"/>
          </p:cNvSpPr>
          <p:nvPr>
            <p:ph type="body" sz="quarter" idx="10"/>
          </p:nvPr>
        </p:nvSpPr>
        <p:spPr/>
        <p:txBody>
          <a:bodyPr/>
          <a:lstStyle/>
          <a:p>
            <a:r>
              <a:rPr lang="pt-BR" sz="8800" b="1" dirty="0" smtClean="0"/>
              <a:t>COVID-19</a:t>
            </a:r>
            <a:endParaRPr lang="en-US" sz="8800" b="1" dirty="0"/>
          </a:p>
        </p:txBody>
      </p:sp>
    </p:spTree>
    <p:extLst>
      <p:ext uri="{BB962C8B-B14F-4D97-AF65-F5344CB8AC3E}">
        <p14:creationId xmlns:p14="http://schemas.microsoft.com/office/powerpoint/2010/main" val="31740245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COVID-19</a:t>
            </a:r>
            <a:endParaRPr lang="en-US" dirty="0"/>
          </a:p>
        </p:txBody>
      </p:sp>
      <p:sp>
        <p:nvSpPr>
          <p:cNvPr id="3" name="Espaço Reservado para Texto 2"/>
          <p:cNvSpPr>
            <a:spLocks noGrp="1"/>
          </p:cNvSpPr>
          <p:nvPr>
            <p:ph type="body" sz="quarter" idx="10"/>
          </p:nvPr>
        </p:nvSpPr>
        <p:spPr/>
        <p:txBody>
          <a:bodyPr/>
          <a:lstStyle/>
          <a:p>
            <a:pPr>
              <a:defRPr/>
            </a:pPr>
            <a:r>
              <a:rPr lang="pt-BR" altLang="en-US" dirty="0"/>
              <a:t>SARS-CoV-2</a:t>
            </a:r>
          </a:p>
          <a:p>
            <a:pPr>
              <a:defRPr/>
            </a:pPr>
            <a:r>
              <a:rPr lang="pt-BR" altLang="en-US" dirty="0"/>
              <a:t>Sinais e sintomas neurológicos (incluindo nervos cranianos – </a:t>
            </a:r>
            <a:r>
              <a:rPr lang="pt-BR" altLang="en-US" dirty="0" err="1"/>
              <a:t>anosmia</a:t>
            </a:r>
            <a:r>
              <a:rPr lang="pt-BR" altLang="en-US" dirty="0"/>
              <a:t>, </a:t>
            </a:r>
            <a:r>
              <a:rPr lang="pt-BR" altLang="en-US" dirty="0" err="1"/>
              <a:t>ageusia</a:t>
            </a:r>
            <a:r>
              <a:rPr lang="pt-BR" altLang="en-US" dirty="0"/>
              <a:t> - e periféricos) geralmente presentes e precoces</a:t>
            </a:r>
          </a:p>
          <a:p>
            <a:pPr>
              <a:defRPr/>
            </a:pPr>
            <a:r>
              <a:rPr lang="pt-BR" altLang="en-US" dirty="0"/>
              <a:t>Alterações cognitivas persistentes – “COVID </a:t>
            </a:r>
            <a:r>
              <a:rPr lang="pt-BR" altLang="en-US" i="1" dirty="0"/>
              <a:t>fog</a:t>
            </a:r>
            <a:r>
              <a:rPr lang="pt-BR" altLang="en-US" dirty="0"/>
              <a:t>”</a:t>
            </a:r>
          </a:p>
          <a:p>
            <a:endParaRPr lang="en-US" dirty="0"/>
          </a:p>
        </p:txBody>
      </p:sp>
    </p:spTree>
    <p:extLst>
      <p:ext uri="{BB962C8B-B14F-4D97-AF65-F5344CB8AC3E}">
        <p14:creationId xmlns:p14="http://schemas.microsoft.com/office/powerpoint/2010/main" val="28658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COVID-19 e Sistema Nervoso</a:t>
            </a:r>
            <a:endParaRPr lang="en-US" dirty="0"/>
          </a:p>
        </p:txBody>
      </p:sp>
      <p:sp>
        <p:nvSpPr>
          <p:cNvPr id="3" name="Espaço Reservado para Texto 2"/>
          <p:cNvSpPr>
            <a:spLocks noGrp="1"/>
          </p:cNvSpPr>
          <p:nvPr>
            <p:ph type="body" sz="quarter" idx="10"/>
          </p:nvPr>
        </p:nvSpPr>
        <p:spPr/>
        <p:txBody>
          <a:bodyPr/>
          <a:lstStyle/>
          <a:p>
            <a:r>
              <a:rPr lang="pt-BR" altLang="en-US" dirty="0"/>
              <a:t>Processos trombóticos: trombose de seio venoso, infarto isquêmico</a:t>
            </a:r>
          </a:p>
          <a:p>
            <a:r>
              <a:rPr lang="pt-BR" altLang="en-US" dirty="0"/>
              <a:t>Processos associados a disfunção endotelial: hemorragias, síndrome da encefalopatia posterior reversível</a:t>
            </a:r>
          </a:p>
          <a:p>
            <a:r>
              <a:rPr lang="pt-BR" altLang="en-US" dirty="0"/>
              <a:t>Processos associados a </a:t>
            </a:r>
            <a:r>
              <a:rPr lang="pt-BR" altLang="en-US" dirty="0" err="1"/>
              <a:t>hipoperfusão</a:t>
            </a:r>
            <a:r>
              <a:rPr lang="pt-BR" altLang="en-US" dirty="0"/>
              <a:t>: infartos “</a:t>
            </a:r>
            <a:r>
              <a:rPr lang="pt-BR" altLang="en-US" dirty="0" err="1"/>
              <a:t>watershed</a:t>
            </a:r>
            <a:r>
              <a:rPr lang="pt-BR" altLang="en-US" dirty="0"/>
              <a:t>”, </a:t>
            </a:r>
            <a:r>
              <a:rPr lang="pt-BR" altLang="en-US" dirty="0" err="1"/>
              <a:t>leucoencefalopatia</a:t>
            </a:r>
            <a:endParaRPr lang="pt-BR" altLang="en-US" dirty="0"/>
          </a:p>
          <a:p>
            <a:r>
              <a:rPr lang="pt-BR" altLang="en-US" dirty="0"/>
              <a:t>Processos associados a inflamação: encefalite aguda hemorrágica, encefalite, vasculite-</a:t>
            </a:r>
            <a:r>
              <a:rPr lang="pt-BR" altLang="en-US" i="1" dirty="0" err="1"/>
              <a:t>like</a:t>
            </a:r>
            <a:r>
              <a:rPr lang="pt-BR" altLang="en-US" dirty="0"/>
              <a:t>, doença </a:t>
            </a:r>
            <a:r>
              <a:rPr lang="pt-BR" altLang="en-US" dirty="0" err="1"/>
              <a:t>desmielinizante</a:t>
            </a:r>
            <a:r>
              <a:rPr lang="pt-BR" altLang="en-US" dirty="0"/>
              <a:t> pós-infecciosa</a:t>
            </a:r>
          </a:p>
          <a:p>
            <a:r>
              <a:rPr lang="pt-BR" altLang="en-US" dirty="0"/>
              <a:t>Patogênese </a:t>
            </a:r>
            <a:r>
              <a:rPr lang="pt-BR" altLang="en-US" dirty="0" smtClean="0"/>
              <a:t>das diversas condições intimamente </a:t>
            </a:r>
            <a:r>
              <a:rPr lang="pt-BR" altLang="en-US" dirty="0"/>
              <a:t>relacionada – ativação inflamatória associada a lesão vascular, e danos vasculares associados a inflamação</a:t>
            </a:r>
            <a:endParaRPr lang="en-US" altLang="en-US" dirty="0"/>
          </a:p>
          <a:p>
            <a:endParaRPr lang="en-US" dirty="0"/>
          </a:p>
        </p:txBody>
      </p:sp>
    </p:spTree>
    <p:extLst>
      <p:ext uri="{BB962C8B-B14F-4D97-AF65-F5344CB8AC3E}">
        <p14:creationId xmlns:p14="http://schemas.microsoft.com/office/powerpoint/2010/main" val="380991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75" y="135078"/>
            <a:ext cx="9232583" cy="380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5085" y="750504"/>
            <a:ext cx="12668250" cy="879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ta para a Esquerda 5"/>
          <p:cNvSpPr/>
          <p:nvPr/>
        </p:nvSpPr>
        <p:spPr>
          <a:xfrm>
            <a:off x="13487400" y="1409700"/>
            <a:ext cx="609600" cy="1905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9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Cosentino</a:t>
            </a:r>
            <a:r>
              <a:rPr lang="pt-BR" dirty="0" smtClean="0"/>
              <a:t> G et al. 2021</a:t>
            </a:r>
            <a:endParaRPr lang="en-US" dirty="0"/>
          </a:p>
        </p:txBody>
      </p:sp>
      <p:sp>
        <p:nvSpPr>
          <p:cNvPr id="3" name="Espaço Reservado para Texto 2"/>
          <p:cNvSpPr>
            <a:spLocks noGrp="1"/>
          </p:cNvSpPr>
          <p:nvPr>
            <p:ph type="body" sz="quarter" idx="10"/>
          </p:nvPr>
        </p:nvSpPr>
        <p:spPr/>
        <p:txBody>
          <a:bodyPr/>
          <a:lstStyle/>
          <a:p>
            <a:r>
              <a:rPr lang="en-US" altLang="en-US" sz="3200" b="1" i="1" dirty="0" smtClean="0"/>
              <a:t>Detection </a:t>
            </a:r>
            <a:r>
              <a:rPr lang="en-US" altLang="en-US" sz="3200" b="1" i="1" dirty="0"/>
              <a:t>rates of SARS-CoV-2 RNA and proteins did not differ between COVID-19 patients with versus those without neurological symptoms</a:t>
            </a:r>
            <a:r>
              <a:rPr lang="en-US" altLang="en-US" sz="3200" i="1" dirty="0"/>
              <a:t>. This first finding is in line with the prevailing hypothesis that, in most subjects, neurological symptoms associated with COVID-19 </a:t>
            </a:r>
            <a:r>
              <a:rPr lang="en-US" altLang="en-US" sz="3200" b="1" i="1" dirty="0"/>
              <a:t>do not arise from direct cytopathic effects mediated by SARS-CoV-2</a:t>
            </a:r>
            <a:r>
              <a:rPr lang="en-US" altLang="en-US" sz="3200" i="1" dirty="0"/>
              <a:t> (…) </a:t>
            </a:r>
            <a:endParaRPr lang="en-US" altLang="en-US" sz="3200" i="1" dirty="0" smtClean="0"/>
          </a:p>
          <a:p>
            <a:r>
              <a:rPr lang="en-US" altLang="en-US" sz="3200" i="1" dirty="0" smtClean="0"/>
              <a:t>Of </a:t>
            </a:r>
            <a:r>
              <a:rPr lang="en-US" altLang="en-US" sz="3200" i="1" dirty="0"/>
              <a:t>relevance, the relatively </a:t>
            </a:r>
            <a:r>
              <a:rPr lang="en-US" altLang="en-US" sz="3200" b="1" i="1" dirty="0"/>
              <a:t>low identification rates (about 42%) and the low levels of viral RNA cast doubt on the real presence of SARS-CoV-2</a:t>
            </a:r>
            <a:r>
              <a:rPr lang="en-US" altLang="en-US" sz="3200" i="1" dirty="0"/>
              <a:t> in the brain. </a:t>
            </a:r>
            <a:r>
              <a:rPr lang="en-US" altLang="en-US" sz="3200" b="1" i="1" dirty="0"/>
              <a:t>It has been argued that detection of SARS-CoV-2 RNA in brain samples could derive from </a:t>
            </a:r>
            <a:r>
              <a:rPr lang="en-US" altLang="en-US" sz="3200" b="1" i="1" dirty="0" err="1"/>
              <a:t>hematogenous</a:t>
            </a:r>
            <a:r>
              <a:rPr lang="en-US" altLang="en-US" sz="3200" b="1" i="1" dirty="0"/>
              <a:t> viral RNA or viral contamination during different stages of the autopsy. </a:t>
            </a:r>
            <a:r>
              <a:rPr lang="en-US" altLang="en-US" sz="3200" i="1" dirty="0"/>
              <a:t>This suggestion is further corroborated by the </a:t>
            </a:r>
            <a:r>
              <a:rPr lang="en-US" altLang="en-US" sz="3200" b="1" i="1" dirty="0"/>
              <a:t>even lower detection rates of SARS-CoV-2 proteins (about 28%) as well as of viral RNA when using in situ hybridization</a:t>
            </a:r>
            <a:r>
              <a:rPr lang="en-US" altLang="en-US" sz="3200" i="1" dirty="0"/>
              <a:t>, which is a more reliable detection technique with respect to the most widely used </a:t>
            </a:r>
            <a:r>
              <a:rPr lang="en-US" altLang="en-US" sz="3200" i="1" dirty="0" smtClean="0"/>
              <a:t>RT-PCR</a:t>
            </a:r>
            <a:endParaRPr lang="en-US" altLang="en-US" sz="3200" i="1" dirty="0"/>
          </a:p>
          <a:p>
            <a:endParaRPr lang="en-US" dirty="0"/>
          </a:p>
        </p:txBody>
      </p:sp>
    </p:spTree>
    <p:extLst>
      <p:ext uri="{BB962C8B-B14F-4D97-AF65-F5344CB8AC3E}">
        <p14:creationId xmlns:p14="http://schemas.microsoft.com/office/powerpoint/2010/main" val="3879508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COVID-19 e Sistema Nervoso</a:t>
            </a:r>
            <a:endParaRPr lang="en-US" dirty="0"/>
          </a:p>
        </p:txBody>
      </p:sp>
      <p:sp>
        <p:nvSpPr>
          <p:cNvPr id="3" name="Espaço Reservado para Texto 2"/>
          <p:cNvSpPr>
            <a:spLocks noGrp="1"/>
          </p:cNvSpPr>
          <p:nvPr>
            <p:ph type="body" sz="quarter" idx="10"/>
          </p:nvPr>
        </p:nvSpPr>
        <p:spPr/>
        <p:txBody>
          <a:bodyPr/>
          <a:lstStyle/>
          <a:p>
            <a:r>
              <a:rPr lang="pt-BR" altLang="en-US" dirty="0"/>
              <a:t>Detecção de proteínas e </a:t>
            </a:r>
            <a:r>
              <a:rPr lang="pt-BR" altLang="en-US" dirty="0" smtClean="0"/>
              <a:t>RNA viral inconsistente (IHC, HIS) </a:t>
            </a:r>
            <a:r>
              <a:rPr lang="pt-BR" altLang="en-US" dirty="0"/>
              <a:t>e de validade discutível em vários estudos </a:t>
            </a:r>
            <a:r>
              <a:rPr lang="pt-BR" altLang="en-US" dirty="0" smtClean="0"/>
              <a:t>(Stein JA et al. </a:t>
            </a:r>
            <a:r>
              <a:rPr lang="en-US" dirty="0" smtClean="0"/>
              <a:t>Neuropathology in COVID-19 autopsies is defined by microglial activation and lesions of the white matter with emphasis in cerebellar and brain stem areas. </a:t>
            </a:r>
            <a:r>
              <a:rPr lang="en-US" altLang="en-US" i="1" dirty="0" smtClean="0"/>
              <a:t>Front Neurol</a:t>
            </a:r>
            <a:r>
              <a:rPr lang="en-US" altLang="en-US" dirty="0" smtClean="0"/>
              <a:t>. 2023)</a:t>
            </a:r>
          </a:p>
          <a:p>
            <a:r>
              <a:rPr lang="en-US" altLang="en-US" i="1" dirty="0" smtClean="0"/>
              <a:t>From </a:t>
            </a:r>
            <a:r>
              <a:rPr lang="en-US" altLang="en-US" i="1" dirty="0"/>
              <a:t>a neuropathological standpoint, our data suggest that </a:t>
            </a:r>
            <a:r>
              <a:rPr lang="en-US" altLang="en-US" b="1" i="1" dirty="0"/>
              <a:t>SARS-CoV-2 slightly penetrates the brain, but does not actively replicate within it </a:t>
            </a:r>
            <a:r>
              <a:rPr lang="en-US" altLang="en-US" i="1" dirty="0"/>
              <a:t>(…) Our data suggest that </a:t>
            </a:r>
            <a:r>
              <a:rPr lang="en-US" altLang="en-US" b="1" i="1" dirty="0"/>
              <a:t>SARS-CoV-2 causes an acute infection with progressive “cleaning” of the virus </a:t>
            </a:r>
            <a:r>
              <a:rPr lang="en-US" altLang="en-US" i="1" dirty="0"/>
              <a:t>from the affected tissues</a:t>
            </a:r>
            <a:r>
              <a:rPr lang="en-US" altLang="en-US" dirty="0"/>
              <a:t> (</a:t>
            </a:r>
            <a:r>
              <a:rPr lang="en-US" altLang="en-US" dirty="0" err="1"/>
              <a:t>Poloni</a:t>
            </a:r>
            <a:r>
              <a:rPr lang="en-US" altLang="en-US" dirty="0"/>
              <a:t> ET </a:t>
            </a:r>
            <a:r>
              <a:rPr lang="en-US" altLang="en-US" dirty="0" err="1"/>
              <a:t>et</a:t>
            </a:r>
            <a:r>
              <a:rPr lang="en-US" altLang="en-US" dirty="0"/>
              <a:t> al. </a:t>
            </a:r>
            <a:r>
              <a:rPr lang="en-US" dirty="0"/>
              <a:t>COVID-19 Pathology in the Lung, Kidney, Heart and Brain: The Different Roles of T-Cells, Macrophages, and </a:t>
            </a:r>
            <a:r>
              <a:rPr lang="en-US" dirty="0" err="1"/>
              <a:t>Microthrombosis</a:t>
            </a:r>
            <a:r>
              <a:rPr lang="en-US" dirty="0"/>
              <a:t>. </a:t>
            </a:r>
            <a:r>
              <a:rPr lang="en-US" altLang="en-US" i="1" dirty="0" smtClean="0"/>
              <a:t>Cells</a:t>
            </a:r>
            <a:r>
              <a:rPr lang="en-US" altLang="en-US" dirty="0"/>
              <a:t>. 2022)</a:t>
            </a:r>
          </a:p>
          <a:p>
            <a:endParaRPr lang="en-US" dirty="0"/>
          </a:p>
        </p:txBody>
      </p:sp>
    </p:spTree>
    <p:extLst>
      <p:ext uri="{BB962C8B-B14F-4D97-AF65-F5344CB8AC3E}">
        <p14:creationId xmlns:p14="http://schemas.microsoft.com/office/powerpoint/2010/main" val="22513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Achados Histopatológicos</a:t>
            </a:r>
            <a:endParaRPr lang="en-US" dirty="0"/>
          </a:p>
        </p:txBody>
      </p:sp>
      <p:sp>
        <p:nvSpPr>
          <p:cNvPr id="3" name="Espaço Reservado para Texto 2"/>
          <p:cNvSpPr>
            <a:spLocks noGrp="1"/>
          </p:cNvSpPr>
          <p:nvPr>
            <p:ph type="body" sz="quarter" idx="10"/>
          </p:nvPr>
        </p:nvSpPr>
        <p:spPr/>
        <p:txBody>
          <a:bodyPr/>
          <a:lstStyle/>
          <a:p>
            <a:pPr>
              <a:defRPr/>
            </a:pPr>
            <a:r>
              <a:rPr lang="en-US" altLang="en-US" dirty="0" err="1"/>
              <a:t>Infiltrado</a:t>
            </a:r>
            <a:r>
              <a:rPr lang="en-US" altLang="en-US" dirty="0"/>
              <a:t> </a:t>
            </a:r>
            <a:r>
              <a:rPr lang="en-US" altLang="en-US" dirty="0" err="1" smtClean="0"/>
              <a:t>inflamatório</a:t>
            </a:r>
            <a:r>
              <a:rPr lang="en-US" altLang="en-US" dirty="0" smtClean="0"/>
              <a:t> </a:t>
            </a:r>
            <a:r>
              <a:rPr lang="en-US" altLang="en-US" dirty="0" err="1" smtClean="0"/>
              <a:t>predominantemente</a:t>
            </a:r>
            <a:r>
              <a:rPr lang="en-US" altLang="en-US" dirty="0" smtClean="0"/>
              <a:t> </a:t>
            </a:r>
            <a:r>
              <a:rPr lang="en-US" altLang="en-US" dirty="0" err="1"/>
              <a:t>linfocítico</a:t>
            </a:r>
            <a:r>
              <a:rPr lang="en-US" altLang="en-US" dirty="0"/>
              <a:t> (</a:t>
            </a:r>
            <a:r>
              <a:rPr lang="en-US" altLang="en-US" dirty="0" err="1"/>
              <a:t>células</a:t>
            </a:r>
            <a:r>
              <a:rPr lang="en-US" altLang="en-US" dirty="0"/>
              <a:t> </a:t>
            </a:r>
            <a:r>
              <a:rPr lang="en-US" altLang="en-US" dirty="0" smtClean="0"/>
              <a:t>T) </a:t>
            </a:r>
            <a:r>
              <a:rPr lang="en-US" altLang="en-US" dirty="0"/>
              <a:t>- perivascular, </a:t>
            </a:r>
            <a:r>
              <a:rPr lang="en-US" altLang="en-US" dirty="0" err="1"/>
              <a:t>leptomeníngeo</a:t>
            </a:r>
            <a:endParaRPr lang="en-US" altLang="en-US" dirty="0"/>
          </a:p>
          <a:p>
            <a:pPr>
              <a:defRPr/>
            </a:pPr>
            <a:r>
              <a:rPr lang="en-US" altLang="en-US" dirty="0" err="1"/>
              <a:t>Reatividade</a:t>
            </a:r>
            <a:r>
              <a:rPr lang="en-US" altLang="en-US" dirty="0"/>
              <a:t> microglial, </a:t>
            </a:r>
            <a:r>
              <a:rPr lang="en-US" altLang="en-US" dirty="0" err="1"/>
              <a:t>macrófagos</a:t>
            </a:r>
            <a:r>
              <a:rPr lang="en-US" altLang="en-US" dirty="0"/>
              <a:t> </a:t>
            </a:r>
            <a:r>
              <a:rPr lang="en-US" altLang="en-US" dirty="0" err="1"/>
              <a:t>perivasculares</a:t>
            </a:r>
            <a:r>
              <a:rPr lang="en-US" altLang="en-US" dirty="0"/>
              <a:t> e </a:t>
            </a:r>
            <a:r>
              <a:rPr lang="en-US" altLang="en-US" dirty="0" err="1"/>
              <a:t>em</a:t>
            </a:r>
            <a:r>
              <a:rPr lang="en-US" altLang="en-US" dirty="0"/>
              <a:t> </a:t>
            </a:r>
            <a:r>
              <a:rPr lang="en-US" altLang="en-US" dirty="0" err="1"/>
              <a:t>alguns</a:t>
            </a:r>
            <a:r>
              <a:rPr lang="en-US" altLang="en-US" dirty="0"/>
              <a:t> </a:t>
            </a:r>
            <a:r>
              <a:rPr lang="en-US" altLang="en-US" dirty="0" err="1"/>
              <a:t>casos</a:t>
            </a:r>
            <a:r>
              <a:rPr lang="en-US" altLang="en-US" dirty="0"/>
              <a:t> </a:t>
            </a:r>
            <a:r>
              <a:rPr lang="en-US" altLang="en-US" dirty="0" err="1"/>
              <a:t>formando</a:t>
            </a:r>
            <a:r>
              <a:rPr lang="en-US" altLang="en-US" dirty="0"/>
              <a:t> </a:t>
            </a:r>
            <a:r>
              <a:rPr lang="en-US" altLang="en-US" i="1" dirty="0"/>
              <a:t>clusters</a:t>
            </a:r>
            <a:r>
              <a:rPr lang="en-US" altLang="en-US" dirty="0"/>
              <a:t> </a:t>
            </a:r>
            <a:r>
              <a:rPr lang="en-US" altLang="en-US" dirty="0" err="1"/>
              <a:t>em</a:t>
            </a:r>
            <a:r>
              <a:rPr lang="en-US" altLang="en-US" dirty="0"/>
              <a:t> </a:t>
            </a:r>
            <a:r>
              <a:rPr lang="en-US" altLang="en-US" dirty="0" err="1"/>
              <a:t>parênquima</a:t>
            </a:r>
            <a:r>
              <a:rPr lang="en-US" altLang="en-US" dirty="0"/>
              <a:t> (</a:t>
            </a:r>
            <a:r>
              <a:rPr lang="en-US" altLang="en-US" dirty="0" err="1"/>
              <a:t>principalmente</a:t>
            </a:r>
            <a:r>
              <a:rPr lang="en-US" altLang="en-US" dirty="0"/>
              <a:t> </a:t>
            </a:r>
            <a:r>
              <a:rPr lang="en-US" altLang="en-US" dirty="0" err="1"/>
              <a:t>substância</a:t>
            </a:r>
            <a:r>
              <a:rPr lang="en-US" altLang="en-US" dirty="0"/>
              <a:t> </a:t>
            </a:r>
            <a:r>
              <a:rPr lang="en-US" altLang="en-US" dirty="0" err="1"/>
              <a:t>branca</a:t>
            </a:r>
            <a:r>
              <a:rPr lang="en-US" altLang="en-US" dirty="0"/>
              <a:t> – Stein JA et al</a:t>
            </a:r>
            <a:r>
              <a:rPr lang="en-US" altLang="en-US" dirty="0" smtClean="0"/>
              <a:t>. 2023) </a:t>
            </a:r>
            <a:r>
              <a:rPr lang="en-US" altLang="en-US" dirty="0"/>
              <a:t>– </a:t>
            </a:r>
            <a:r>
              <a:rPr lang="en-US" altLang="en-US" dirty="0" err="1"/>
              <a:t>ativação</a:t>
            </a:r>
            <a:r>
              <a:rPr lang="en-US" altLang="en-US" dirty="0"/>
              <a:t> microglial/</a:t>
            </a:r>
            <a:r>
              <a:rPr lang="en-US" altLang="en-US" dirty="0" err="1"/>
              <a:t>macrofágica</a:t>
            </a:r>
            <a:r>
              <a:rPr lang="en-US" altLang="en-US" dirty="0"/>
              <a:t> (</a:t>
            </a:r>
            <a:r>
              <a:rPr lang="en-US" altLang="en-US" dirty="0" err="1"/>
              <a:t>semelhante</a:t>
            </a:r>
            <a:r>
              <a:rPr lang="en-US" altLang="en-US" dirty="0"/>
              <a:t> a </a:t>
            </a:r>
            <a:r>
              <a:rPr lang="en-US" altLang="en-US" dirty="0" err="1"/>
              <a:t>alterações</a:t>
            </a:r>
            <a:r>
              <a:rPr lang="en-US" altLang="en-US" dirty="0"/>
              <a:t> </a:t>
            </a:r>
            <a:r>
              <a:rPr lang="en-US" altLang="en-US" dirty="0" err="1"/>
              <a:t>associadas</a:t>
            </a:r>
            <a:r>
              <a:rPr lang="en-US" altLang="en-US" dirty="0"/>
              <a:t> </a:t>
            </a:r>
            <a:r>
              <a:rPr lang="en-US" altLang="en-US" dirty="0" err="1" smtClean="0"/>
              <a:t>ao</a:t>
            </a:r>
            <a:r>
              <a:rPr lang="en-US" altLang="en-US" dirty="0" smtClean="0"/>
              <a:t> </a:t>
            </a:r>
            <a:r>
              <a:rPr lang="en-US" altLang="en-US" dirty="0" err="1"/>
              <a:t>vírus</a:t>
            </a:r>
            <a:r>
              <a:rPr lang="en-US" altLang="en-US" dirty="0"/>
              <a:t> Influenza) </a:t>
            </a:r>
            <a:endParaRPr lang="en-US" altLang="en-US" dirty="0" smtClean="0"/>
          </a:p>
          <a:p>
            <a:pPr>
              <a:defRPr/>
            </a:pPr>
            <a:r>
              <a:rPr lang="en-US" altLang="en-US" i="1" dirty="0"/>
              <a:t>Neuroanatomical localization of described lesions could explain some “</a:t>
            </a:r>
            <a:r>
              <a:rPr lang="en-US" altLang="en-US" b="1" i="1" dirty="0"/>
              <a:t>post COVID symptoms</a:t>
            </a:r>
            <a:r>
              <a:rPr lang="en-US" altLang="en-US" i="1" dirty="0"/>
              <a:t>”: Intense microglial-macrophage activity in nuclei and white matter of the cerebellum are likely cause of dizziness. Extensive </a:t>
            </a:r>
            <a:r>
              <a:rPr lang="en-US" altLang="en-US" i="1" dirty="0" err="1"/>
              <a:t>microgliosis</a:t>
            </a:r>
            <a:r>
              <a:rPr lang="en-US" altLang="en-US" i="1" dirty="0"/>
              <a:t> in the brain stem, possibly in important control centers of arousal and consciousness like the reticular formation, might explain difficulty in concentration in many reported “</a:t>
            </a:r>
            <a:r>
              <a:rPr lang="en-US" altLang="en-US" b="1" i="1" dirty="0"/>
              <a:t>long COVID</a:t>
            </a:r>
            <a:r>
              <a:rPr lang="en-US" altLang="en-US" i="1" dirty="0"/>
              <a:t>” patients with chronic </a:t>
            </a:r>
            <a:r>
              <a:rPr lang="en-US" altLang="en-US" i="1" dirty="0" smtClean="0"/>
              <a:t>fatigue </a:t>
            </a:r>
            <a:r>
              <a:rPr lang="en-US" altLang="en-US" dirty="0" smtClean="0"/>
              <a:t>(</a:t>
            </a:r>
            <a:r>
              <a:rPr lang="en-US" altLang="en-US" dirty="0"/>
              <a:t>Stein JA et al. </a:t>
            </a:r>
            <a:r>
              <a:rPr lang="en-US" altLang="en-US" dirty="0" smtClean="0"/>
              <a:t>2023)</a:t>
            </a:r>
            <a:endParaRPr lang="en-US" altLang="en-US" i="1" dirty="0"/>
          </a:p>
          <a:p>
            <a:pPr>
              <a:defRPr/>
            </a:pPr>
            <a:endParaRPr lang="en-US" altLang="en-US" dirty="0"/>
          </a:p>
          <a:p>
            <a:endParaRPr lang="en-US" dirty="0"/>
          </a:p>
        </p:txBody>
      </p:sp>
    </p:spTree>
    <p:extLst>
      <p:ext uri="{BB962C8B-B14F-4D97-AF65-F5344CB8AC3E}">
        <p14:creationId xmlns:p14="http://schemas.microsoft.com/office/powerpoint/2010/main" val="16785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68" y="-15"/>
            <a:ext cx="8183880" cy="712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054" y="1431772"/>
            <a:ext cx="874395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2796882"/>
            <a:ext cx="890587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5"/>
          <p:cNvSpPr txBox="1">
            <a:spLocks noChangeArrowheads="1"/>
          </p:cNvSpPr>
          <p:nvPr/>
        </p:nvSpPr>
        <p:spPr bwMode="auto">
          <a:xfrm>
            <a:off x="664479" y="9505795"/>
            <a:ext cx="64475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a:t>Diagnostic</a:t>
            </a:r>
            <a:r>
              <a:rPr lang="pt-BR" altLang="en-US" sz="2000" dirty="0"/>
              <a:t> </a:t>
            </a:r>
            <a:r>
              <a:rPr lang="pt-BR" altLang="en-US" sz="2000" dirty="0" err="1"/>
              <a:t>Pathology</a:t>
            </a:r>
            <a:r>
              <a:rPr lang="pt-BR" altLang="en-US" sz="2000" dirty="0"/>
              <a:t>: </a:t>
            </a:r>
            <a:r>
              <a:rPr lang="pt-BR" altLang="en-US" sz="2000" dirty="0" err="1"/>
              <a:t>Neuropathology</a:t>
            </a:r>
            <a:r>
              <a:rPr lang="pt-BR" altLang="en-US" sz="2000" dirty="0"/>
              <a:t>, </a:t>
            </a:r>
            <a:r>
              <a:rPr lang="pt-BR" altLang="en-US" sz="2000" dirty="0" err="1"/>
              <a:t>Third</a:t>
            </a:r>
            <a:r>
              <a:rPr lang="pt-BR" altLang="en-US" sz="2000" baseline="30000" dirty="0"/>
              <a:t> </a:t>
            </a:r>
            <a:r>
              <a:rPr lang="pt-BR" altLang="en-US" sz="2000" dirty="0" err="1"/>
              <a:t>edition</a:t>
            </a:r>
            <a:r>
              <a:rPr lang="pt-BR" altLang="en-US" sz="2000" dirty="0"/>
              <a:t>. 2022</a:t>
            </a:r>
            <a:endParaRPr lang="en-US" altLang="en-US" sz="2000" dirty="0"/>
          </a:p>
        </p:txBody>
      </p:sp>
    </p:spTree>
    <p:extLst>
      <p:ext uri="{BB962C8B-B14F-4D97-AF65-F5344CB8AC3E}">
        <p14:creationId xmlns:p14="http://schemas.microsoft.com/office/powerpoint/2010/main" val="95236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66" y="128851"/>
            <a:ext cx="9315450" cy="908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7108" y="2135634"/>
            <a:ext cx="839533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p:cNvSpPr txBox="1">
            <a:spLocks noChangeArrowheads="1"/>
          </p:cNvSpPr>
          <p:nvPr/>
        </p:nvSpPr>
        <p:spPr bwMode="auto">
          <a:xfrm>
            <a:off x="11197800" y="9215701"/>
            <a:ext cx="59402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a:t>Yang AC et al. </a:t>
            </a:r>
            <a:r>
              <a:rPr lang="en-US" altLang="en-US" sz="2000"/>
              <a:t>Dysregulation of brain and choroid plexus cell types in severe COVID-1. </a:t>
            </a:r>
            <a:r>
              <a:rPr lang="pt-BR" altLang="en-US" sz="2000" i="1"/>
              <a:t>Nature</a:t>
            </a:r>
            <a:r>
              <a:rPr lang="pt-BR" altLang="en-US" sz="2000"/>
              <a:t>. 2021</a:t>
            </a:r>
            <a:endParaRPr lang="en-US" altLang="en-US" sz="2000"/>
          </a:p>
        </p:txBody>
      </p:sp>
    </p:spTree>
    <p:extLst>
      <p:ext uri="{BB962C8B-B14F-4D97-AF65-F5344CB8AC3E}">
        <p14:creationId xmlns:p14="http://schemas.microsoft.com/office/powerpoint/2010/main" val="1282353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endParaRPr lang="en-US"/>
          </a:p>
        </p:txBody>
      </p:sp>
      <p:sp>
        <p:nvSpPr>
          <p:cNvPr id="5" name="Espaço Reservado para Texto 4"/>
          <p:cNvSpPr>
            <a:spLocks noGrp="1"/>
          </p:cNvSpPr>
          <p:nvPr>
            <p:ph type="body" sz="quarter" idx="10"/>
          </p:nvPr>
        </p:nvSpPr>
        <p:spPr/>
        <p:txBody>
          <a:bodyPr/>
          <a:lstStyle/>
          <a:p>
            <a:r>
              <a:rPr lang="pt-BR" sz="8800" b="1" dirty="0" smtClean="0"/>
              <a:t>HIV</a:t>
            </a:r>
            <a:endParaRPr lang="en-US" sz="8800" b="1" dirty="0"/>
          </a:p>
        </p:txBody>
      </p:sp>
    </p:spTree>
    <p:extLst>
      <p:ext uri="{BB962C8B-B14F-4D97-AF65-F5344CB8AC3E}">
        <p14:creationId xmlns:p14="http://schemas.microsoft.com/office/powerpoint/2010/main" val="3550093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5077" y="9508"/>
            <a:ext cx="9750743" cy="993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a:spLocks noChangeArrowheads="1"/>
          </p:cNvSpPr>
          <p:nvPr/>
        </p:nvSpPr>
        <p:spPr bwMode="auto">
          <a:xfrm>
            <a:off x="11601748" y="2016125"/>
            <a:ext cx="6459230" cy="6370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i="1" dirty="0" smtClean="0">
                <a:solidFill>
                  <a:srgbClr val="565755"/>
                </a:solidFill>
              </a:rPr>
              <a:t>“SARS-CoV-2 </a:t>
            </a:r>
            <a:r>
              <a:rPr lang="en-US" altLang="en-US" sz="2400" i="1" dirty="0">
                <a:solidFill>
                  <a:srgbClr val="565755"/>
                </a:solidFill>
              </a:rPr>
              <a:t>does not invade the brain in </a:t>
            </a:r>
            <a:endParaRPr lang="en-US" altLang="en-US" sz="2400" i="1" dirty="0" smtClean="0">
              <a:solidFill>
                <a:srgbClr val="565755"/>
              </a:solidFill>
            </a:endParaRPr>
          </a:p>
          <a:p>
            <a:pPr>
              <a:lnSpc>
                <a:spcPct val="100000"/>
              </a:lnSpc>
              <a:spcBef>
                <a:spcPct val="0"/>
              </a:spcBef>
              <a:buFontTx/>
              <a:buNone/>
            </a:pPr>
            <a:r>
              <a:rPr lang="en-US" altLang="en-US" sz="2400" i="1" dirty="0" smtClean="0">
                <a:solidFill>
                  <a:srgbClr val="565755"/>
                </a:solidFill>
              </a:rPr>
              <a:t>the </a:t>
            </a:r>
            <a:r>
              <a:rPr lang="en-US" altLang="en-US" sz="2400" i="1" dirty="0">
                <a:solidFill>
                  <a:srgbClr val="565755"/>
                </a:solidFill>
              </a:rPr>
              <a:t>majority of cases and so the associated </a:t>
            </a:r>
            <a:r>
              <a:rPr lang="en-US" altLang="en-US" sz="2400" b="1" i="1" dirty="0">
                <a:solidFill>
                  <a:srgbClr val="565755"/>
                </a:solidFill>
              </a:rPr>
              <a:t>neurological complications might arise </a:t>
            </a:r>
            <a:endParaRPr lang="en-US" altLang="en-US" sz="2400" b="1" i="1" dirty="0" smtClean="0">
              <a:solidFill>
                <a:srgbClr val="565755"/>
              </a:solidFill>
            </a:endParaRPr>
          </a:p>
          <a:p>
            <a:pPr>
              <a:lnSpc>
                <a:spcPct val="100000"/>
              </a:lnSpc>
              <a:spcBef>
                <a:spcPct val="0"/>
              </a:spcBef>
              <a:buFontTx/>
              <a:buNone/>
            </a:pPr>
            <a:r>
              <a:rPr lang="en-US" altLang="en-US" sz="2400" b="1" i="1" dirty="0" smtClean="0">
                <a:solidFill>
                  <a:srgbClr val="565755"/>
                </a:solidFill>
              </a:rPr>
              <a:t>from </a:t>
            </a:r>
            <a:r>
              <a:rPr lang="en-US" altLang="en-US" sz="2400" b="1" i="1" dirty="0">
                <a:solidFill>
                  <a:srgbClr val="565755"/>
                </a:solidFill>
              </a:rPr>
              <a:t>indirect effects, such as </a:t>
            </a:r>
            <a:endParaRPr lang="en-US" altLang="en-US" sz="2400" b="1" i="1" dirty="0" smtClean="0">
              <a:solidFill>
                <a:srgbClr val="565755"/>
              </a:solidFill>
            </a:endParaRPr>
          </a:p>
          <a:p>
            <a:pPr>
              <a:lnSpc>
                <a:spcPct val="100000"/>
              </a:lnSpc>
              <a:spcBef>
                <a:spcPct val="0"/>
              </a:spcBef>
              <a:buFontTx/>
              <a:buNone/>
            </a:pPr>
            <a:r>
              <a:rPr lang="en-US" altLang="en-US" sz="2400" b="1" i="1" dirty="0" smtClean="0">
                <a:solidFill>
                  <a:srgbClr val="565755"/>
                </a:solidFill>
              </a:rPr>
              <a:t>immune </a:t>
            </a:r>
            <a:r>
              <a:rPr lang="en-US" altLang="en-US" sz="2400" b="1" i="1" dirty="0">
                <a:solidFill>
                  <a:srgbClr val="565755"/>
                </a:solidFill>
              </a:rPr>
              <a:t>activation </a:t>
            </a:r>
            <a:r>
              <a:rPr lang="en-US" altLang="en-US" sz="2400" dirty="0">
                <a:solidFill>
                  <a:srgbClr val="565755"/>
                </a:solidFill>
              </a:rPr>
              <a:t>(…) </a:t>
            </a:r>
            <a:endParaRPr lang="en-US" altLang="en-US" sz="2400" i="1" dirty="0">
              <a:solidFill>
                <a:srgbClr val="565755"/>
              </a:solidFill>
            </a:endParaRPr>
          </a:p>
          <a:p>
            <a:pPr>
              <a:lnSpc>
                <a:spcPct val="100000"/>
              </a:lnSpc>
              <a:spcBef>
                <a:spcPct val="0"/>
              </a:spcBef>
              <a:buFontTx/>
              <a:buNone/>
            </a:pPr>
            <a:r>
              <a:rPr lang="en-US" altLang="en-US" sz="2400" i="1" dirty="0">
                <a:solidFill>
                  <a:srgbClr val="565755"/>
                </a:solidFill>
              </a:rPr>
              <a:t>It is becoming clear that the majority of neurological complications involve </a:t>
            </a:r>
            <a:r>
              <a:rPr lang="en-US" altLang="en-US" sz="2400" b="1" i="1" dirty="0" err="1">
                <a:solidFill>
                  <a:srgbClr val="565755"/>
                </a:solidFill>
              </a:rPr>
              <a:t>neuroinflammation</a:t>
            </a:r>
            <a:r>
              <a:rPr lang="en-US" altLang="en-US" sz="2400" b="1" i="1" dirty="0">
                <a:solidFill>
                  <a:srgbClr val="565755"/>
                </a:solidFill>
              </a:rPr>
              <a:t> </a:t>
            </a:r>
            <a:r>
              <a:rPr lang="en-US" altLang="en-US" sz="2400" dirty="0">
                <a:solidFill>
                  <a:srgbClr val="565755"/>
                </a:solidFill>
              </a:rPr>
              <a:t>(…) </a:t>
            </a:r>
            <a:endParaRPr lang="en-US" altLang="en-US" sz="2400" dirty="0" smtClean="0">
              <a:solidFill>
                <a:srgbClr val="565755"/>
              </a:solidFill>
            </a:endParaRPr>
          </a:p>
          <a:p>
            <a:pPr>
              <a:lnSpc>
                <a:spcPct val="100000"/>
              </a:lnSpc>
              <a:spcBef>
                <a:spcPct val="0"/>
              </a:spcBef>
              <a:buFontTx/>
              <a:buNone/>
            </a:pPr>
            <a:r>
              <a:rPr lang="en-US" altLang="en-US" sz="2400" i="1" dirty="0" smtClean="0">
                <a:solidFill>
                  <a:srgbClr val="565755"/>
                </a:solidFill>
              </a:rPr>
              <a:t>elevated </a:t>
            </a:r>
            <a:r>
              <a:rPr lang="en-US" altLang="en-US" sz="2400" i="1" dirty="0">
                <a:solidFill>
                  <a:srgbClr val="565755"/>
                </a:solidFill>
              </a:rPr>
              <a:t>cytokines, blood-brain barrier </a:t>
            </a:r>
            <a:endParaRPr lang="en-US" altLang="en-US" sz="2400" i="1" dirty="0" smtClean="0">
              <a:solidFill>
                <a:srgbClr val="565755"/>
              </a:solidFill>
            </a:endParaRPr>
          </a:p>
          <a:p>
            <a:pPr>
              <a:lnSpc>
                <a:spcPct val="100000"/>
              </a:lnSpc>
              <a:spcBef>
                <a:spcPct val="0"/>
              </a:spcBef>
              <a:buFontTx/>
              <a:buNone/>
            </a:pPr>
            <a:r>
              <a:rPr lang="en-US" altLang="en-US" sz="2400" i="1" dirty="0" smtClean="0">
                <a:solidFill>
                  <a:srgbClr val="565755"/>
                </a:solidFill>
              </a:rPr>
              <a:t>damage</a:t>
            </a:r>
            <a:r>
              <a:rPr lang="en-US" altLang="en-US" sz="2400" i="1" dirty="0">
                <a:solidFill>
                  <a:srgbClr val="565755"/>
                </a:solidFill>
              </a:rPr>
              <a:t>, immune infiltration, blood vessel inflammation, and blood vessel blockage </a:t>
            </a:r>
            <a:endParaRPr lang="en-US" altLang="en-US" sz="2400" i="1" dirty="0" smtClean="0">
              <a:solidFill>
                <a:srgbClr val="565755"/>
              </a:solidFill>
            </a:endParaRPr>
          </a:p>
          <a:p>
            <a:pPr>
              <a:lnSpc>
                <a:spcPct val="100000"/>
              </a:lnSpc>
              <a:spcBef>
                <a:spcPct val="0"/>
              </a:spcBef>
              <a:buFontTx/>
              <a:buNone/>
            </a:pPr>
            <a:r>
              <a:rPr lang="en-US" altLang="en-US" sz="2400" i="1" dirty="0" smtClean="0">
                <a:solidFill>
                  <a:srgbClr val="565755"/>
                </a:solidFill>
              </a:rPr>
              <a:t>leading </a:t>
            </a:r>
            <a:r>
              <a:rPr lang="en-US" altLang="en-US" sz="2400" i="1" dirty="0">
                <a:solidFill>
                  <a:srgbClr val="565755"/>
                </a:solidFill>
              </a:rPr>
              <a:t>to hypoxia, as well as </a:t>
            </a:r>
            <a:endParaRPr lang="en-US" altLang="en-US" sz="2400" i="1" dirty="0" smtClean="0">
              <a:solidFill>
                <a:srgbClr val="565755"/>
              </a:solidFill>
            </a:endParaRPr>
          </a:p>
          <a:p>
            <a:pPr>
              <a:lnSpc>
                <a:spcPct val="100000"/>
              </a:lnSpc>
              <a:spcBef>
                <a:spcPct val="0"/>
              </a:spcBef>
              <a:buFontTx/>
              <a:buNone/>
            </a:pPr>
            <a:r>
              <a:rPr lang="en-US" altLang="en-US" sz="2400" i="1" dirty="0" smtClean="0">
                <a:solidFill>
                  <a:srgbClr val="565755"/>
                </a:solidFill>
              </a:rPr>
              <a:t>immune-mediated </a:t>
            </a:r>
            <a:r>
              <a:rPr lang="en-US" altLang="en-US" sz="2400" i="1" dirty="0">
                <a:solidFill>
                  <a:srgbClr val="565755"/>
                </a:solidFill>
              </a:rPr>
              <a:t>tissue damage mediated </a:t>
            </a:r>
            <a:endParaRPr lang="en-US" altLang="en-US" sz="2400" i="1" dirty="0" smtClean="0">
              <a:solidFill>
                <a:srgbClr val="565755"/>
              </a:solidFill>
            </a:endParaRPr>
          </a:p>
          <a:p>
            <a:pPr>
              <a:lnSpc>
                <a:spcPct val="100000"/>
              </a:lnSpc>
              <a:spcBef>
                <a:spcPct val="0"/>
              </a:spcBef>
              <a:buFontTx/>
              <a:buNone/>
            </a:pPr>
            <a:r>
              <a:rPr lang="en-US" altLang="en-US" sz="2400" i="1" dirty="0" smtClean="0">
                <a:solidFill>
                  <a:srgbClr val="565755"/>
                </a:solidFill>
              </a:rPr>
              <a:t>by </a:t>
            </a:r>
            <a:r>
              <a:rPr lang="en-US" altLang="en-US" sz="2400" i="1" dirty="0">
                <a:solidFill>
                  <a:srgbClr val="565755"/>
                </a:solidFill>
              </a:rPr>
              <a:t>cells and/or autoantibodies</a:t>
            </a:r>
            <a:r>
              <a:rPr lang="en-US" altLang="en-US" sz="2400" i="1" dirty="0" smtClean="0">
                <a:solidFill>
                  <a:srgbClr val="565755"/>
                </a:solidFill>
              </a:rPr>
              <a:t>.” </a:t>
            </a:r>
          </a:p>
          <a:p>
            <a:pPr>
              <a:lnSpc>
                <a:spcPct val="100000"/>
              </a:lnSpc>
              <a:spcBef>
                <a:spcPct val="0"/>
              </a:spcBef>
              <a:buFontTx/>
              <a:buNone/>
            </a:pPr>
            <a:endParaRPr lang="en-US" altLang="en-US" sz="2400" dirty="0" smtClean="0">
              <a:solidFill>
                <a:srgbClr val="565755"/>
              </a:solidFill>
            </a:endParaRPr>
          </a:p>
          <a:p>
            <a:pPr>
              <a:lnSpc>
                <a:spcPct val="100000"/>
              </a:lnSpc>
              <a:spcBef>
                <a:spcPct val="0"/>
              </a:spcBef>
              <a:buFontTx/>
              <a:buNone/>
            </a:pPr>
            <a:r>
              <a:rPr lang="en-US" altLang="en-US" sz="2400" dirty="0" smtClean="0">
                <a:solidFill>
                  <a:srgbClr val="565755"/>
                </a:solidFill>
              </a:rPr>
              <a:t>(</a:t>
            </a:r>
            <a:r>
              <a:rPr lang="en-US" altLang="en-US" sz="2400" dirty="0" err="1">
                <a:solidFill>
                  <a:srgbClr val="565755"/>
                </a:solidFill>
              </a:rPr>
              <a:t>Dunai</a:t>
            </a:r>
            <a:r>
              <a:rPr lang="en-US" altLang="en-US" sz="2400" dirty="0">
                <a:solidFill>
                  <a:srgbClr val="565755"/>
                </a:solidFill>
              </a:rPr>
              <a:t> C et al. </a:t>
            </a:r>
            <a:r>
              <a:rPr lang="en-US" sz="2400" dirty="0">
                <a:solidFill>
                  <a:srgbClr val="565755"/>
                </a:solidFill>
              </a:rPr>
              <a:t>Immune-Mediated Mechanisms of COVID-19 Neuropathology. </a:t>
            </a:r>
            <a:r>
              <a:rPr lang="en-US" altLang="en-US" sz="2400" i="1" dirty="0" smtClean="0">
                <a:solidFill>
                  <a:srgbClr val="565755"/>
                </a:solidFill>
              </a:rPr>
              <a:t>Front </a:t>
            </a:r>
            <a:r>
              <a:rPr lang="en-US" altLang="en-US" sz="2400" i="1" dirty="0">
                <a:solidFill>
                  <a:srgbClr val="565755"/>
                </a:solidFill>
              </a:rPr>
              <a:t>Neurol. </a:t>
            </a:r>
            <a:r>
              <a:rPr lang="en-US" altLang="en-US" sz="2400" dirty="0">
                <a:solidFill>
                  <a:srgbClr val="565755"/>
                </a:solidFill>
              </a:rPr>
              <a:t>2022)</a:t>
            </a:r>
          </a:p>
        </p:txBody>
      </p:sp>
    </p:spTree>
    <p:extLst>
      <p:ext uri="{BB962C8B-B14F-4D97-AF65-F5344CB8AC3E}">
        <p14:creationId xmlns:p14="http://schemas.microsoft.com/office/powerpoint/2010/main" val="23562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en-US" sz="3200" i="1" dirty="0" smtClean="0"/>
          </a:p>
          <a:p>
            <a:r>
              <a:rPr lang="en-US" sz="3200" i="1" dirty="0" smtClean="0"/>
              <a:t>We </a:t>
            </a:r>
            <a:r>
              <a:rPr lang="en-US" sz="3200" i="1" dirty="0"/>
              <a:t>demonstrated </a:t>
            </a:r>
            <a:r>
              <a:rPr lang="en-US" sz="3200" b="1" i="1" dirty="0"/>
              <a:t>increased levels of brain injury markers following COVID-19</a:t>
            </a:r>
            <a:r>
              <a:rPr lang="en-US" sz="3200" i="1" dirty="0"/>
              <a:t> (…) In the acute phase, all four brain injury markers (GFAP, </a:t>
            </a:r>
            <a:r>
              <a:rPr lang="en-US" sz="3200" i="1" dirty="0" err="1"/>
              <a:t>NfL</a:t>
            </a:r>
            <a:r>
              <a:rPr lang="en-US" sz="3200" i="1" dirty="0"/>
              <a:t>, </a:t>
            </a:r>
            <a:r>
              <a:rPr lang="en-US" sz="3200" i="1" dirty="0" err="1"/>
              <a:t>tTau</a:t>
            </a:r>
            <a:r>
              <a:rPr lang="en-US" sz="3200" i="1" dirty="0"/>
              <a:t> and UCH-L1) were elevated in participants when compared to controls, and </a:t>
            </a:r>
            <a:r>
              <a:rPr lang="en-US" sz="3200" b="1" i="1" dirty="0"/>
              <a:t>specific markers of dendritic and axonal injury (</a:t>
            </a:r>
            <a:r>
              <a:rPr lang="en-US" sz="3200" b="1" i="1" dirty="0" err="1"/>
              <a:t>tTau</a:t>
            </a:r>
            <a:r>
              <a:rPr lang="en-US" sz="3200" b="1" i="1" dirty="0"/>
              <a:t> and </a:t>
            </a:r>
            <a:r>
              <a:rPr lang="en-US" sz="3200" b="1" i="1" dirty="0" err="1"/>
              <a:t>NfL</a:t>
            </a:r>
            <a:r>
              <a:rPr lang="en-US" sz="3200" b="1" i="1" dirty="0"/>
              <a:t>) were</a:t>
            </a:r>
            <a:r>
              <a:rPr lang="en-US" sz="3200" i="1" dirty="0"/>
              <a:t> </a:t>
            </a:r>
            <a:r>
              <a:rPr lang="en-US" sz="3200" b="1" i="1" dirty="0"/>
              <a:t>significantly higher in participants who showed a reduced level of consciousness </a:t>
            </a:r>
            <a:r>
              <a:rPr lang="en-US" sz="3200" i="1" dirty="0"/>
              <a:t>(GCS ≤ 14). In the early convalescent phase (6 weeks) elevations of </a:t>
            </a:r>
            <a:r>
              <a:rPr lang="en-US" sz="3200" i="1" dirty="0" err="1"/>
              <a:t>NfL</a:t>
            </a:r>
            <a:r>
              <a:rPr lang="en-US" sz="3200" i="1" dirty="0"/>
              <a:t> and GFAP were only seen in participants who had sustained a neurological complication of COVID-19 in the acute phase of their illness. These data suggest that </a:t>
            </a:r>
            <a:r>
              <a:rPr lang="en-US" sz="3200" b="1" i="1" dirty="0"/>
              <a:t>clinical neurological dysfunction in COVID-19 is reflected by increases in markers of </a:t>
            </a:r>
            <a:r>
              <a:rPr lang="en-US" sz="3200" b="1" i="1" dirty="0" err="1"/>
              <a:t>neuroglial</a:t>
            </a:r>
            <a:r>
              <a:rPr lang="en-US" sz="3200" b="1" i="1" dirty="0"/>
              <a:t> injury</a:t>
            </a:r>
            <a:r>
              <a:rPr lang="en-US" sz="3200" i="1" dirty="0"/>
              <a:t>, </a:t>
            </a:r>
            <a:r>
              <a:rPr lang="en-US" sz="3200" b="1" i="1" dirty="0"/>
              <a:t>both in the acute phase and at follow-up</a:t>
            </a:r>
            <a:r>
              <a:rPr lang="en-US" sz="3200" i="1" dirty="0"/>
              <a:t>, which are related to a dysregulated immune response, more robustly in the acute phase of </a:t>
            </a:r>
            <a:r>
              <a:rPr lang="en-US" sz="3200" i="1" dirty="0" smtClean="0"/>
              <a:t>illness</a:t>
            </a:r>
            <a:endParaRPr lang="en-US" sz="3200" i="1" dirty="0"/>
          </a:p>
          <a:p>
            <a:endParaRPr lang="en-US" dirty="0"/>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526" y="342455"/>
            <a:ext cx="9113520" cy="398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8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stretch>
            <a:fillRect/>
          </a:stretch>
        </p:blipFill>
        <p:spPr>
          <a:xfrm>
            <a:off x="390514" y="215172"/>
            <a:ext cx="17429798" cy="9792176"/>
          </a:xfrm>
          <a:prstGeom prst="rect">
            <a:avLst/>
          </a:prstGeom>
        </p:spPr>
      </p:pic>
      <p:cxnSp>
        <p:nvCxnSpPr>
          <p:cNvPr id="8" name="Conector reto 7"/>
          <p:cNvCxnSpPr/>
          <p:nvPr/>
        </p:nvCxnSpPr>
        <p:spPr>
          <a:xfrm>
            <a:off x="5080000" y="4191000"/>
            <a:ext cx="528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Conector reto 3"/>
          <p:cNvCxnSpPr/>
          <p:nvPr/>
        </p:nvCxnSpPr>
        <p:spPr>
          <a:xfrm flipV="1">
            <a:off x="4135120" y="5486400"/>
            <a:ext cx="3883465" cy="105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1166837" y="6833382"/>
            <a:ext cx="3913163" cy="35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6822050" y="3784209"/>
            <a:ext cx="5852941" cy="246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9865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i="1" dirty="0" err="1"/>
              <a:t>Long</a:t>
            </a:r>
            <a:r>
              <a:rPr lang="pt-BR" altLang="en-US" dirty="0"/>
              <a:t> COVID e Sistema Nervoso</a:t>
            </a:r>
            <a:endParaRPr lang="en-US" dirty="0"/>
          </a:p>
        </p:txBody>
      </p:sp>
      <p:sp>
        <p:nvSpPr>
          <p:cNvPr id="3" name="Espaço Reservado para Texto 2"/>
          <p:cNvSpPr>
            <a:spLocks noGrp="1"/>
          </p:cNvSpPr>
          <p:nvPr>
            <p:ph type="body" sz="quarter" idx="10"/>
          </p:nvPr>
        </p:nvSpPr>
        <p:spPr/>
        <p:txBody>
          <a:bodyPr/>
          <a:lstStyle/>
          <a:p>
            <a:pPr>
              <a:defRPr/>
            </a:pPr>
            <a:r>
              <a:rPr lang="pt-BR" altLang="en-US" dirty="0"/>
              <a:t>Disfunção cognitiva (“COVID </a:t>
            </a:r>
            <a:r>
              <a:rPr lang="pt-BR" altLang="en-US" i="1" dirty="0"/>
              <a:t>fog</a:t>
            </a:r>
            <a:r>
              <a:rPr lang="pt-BR" altLang="en-US" dirty="0"/>
              <a:t>” – quadro semelhante ao associado com terapias imunes, “</a:t>
            </a:r>
            <a:r>
              <a:rPr lang="pt-BR" altLang="en-US" dirty="0" err="1"/>
              <a:t>chemo</a:t>
            </a:r>
            <a:r>
              <a:rPr lang="pt-BR" altLang="en-US" dirty="0"/>
              <a:t> fog”/</a:t>
            </a:r>
            <a:r>
              <a:rPr lang="pt-BR" altLang="en-US" i="1" dirty="0" err="1"/>
              <a:t>cancer-therapy-related</a:t>
            </a:r>
            <a:r>
              <a:rPr lang="pt-BR" altLang="en-US" i="1" dirty="0"/>
              <a:t> </a:t>
            </a:r>
            <a:r>
              <a:rPr lang="pt-BR" altLang="en-US" i="1" dirty="0" err="1"/>
              <a:t>cognitive</a:t>
            </a:r>
            <a:r>
              <a:rPr lang="pt-BR" altLang="en-US" i="1" dirty="0"/>
              <a:t> </a:t>
            </a:r>
            <a:r>
              <a:rPr lang="pt-BR" altLang="en-US" i="1" dirty="0" err="1"/>
              <a:t>impairment</a:t>
            </a:r>
            <a:r>
              <a:rPr lang="pt-BR" altLang="en-US" dirty="0"/>
              <a:t>), mesmo em infecções clinicamente leves</a:t>
            </a:r>
          </a:p>
          <a:p>
            <a:pPr>
              <a:defRPr/>
            </a:pPr>
            <a:r>
              <a:rPr lang="pt-BR" altLang="en-US" dirty="0"/>
              <a:t>- Distúrbios de memória, funções executivas, atenção e velocidade de processamento de informações</a:t>
            </a:r>
          </a:p>
          <a:p>
            <a:pPr>
              <a:defRPr/>
            </a:pPr>
            <a:r>
              <a:rPr lang="pt-BR" altLang="en-US" dirty="0"/>
              <a:t>- Fadiga</a:t>
            </a:r>
          </a:p>
          <a:p>
            <a:pPr>
              <a:defRPr/>
            </a:pPr>
            <a:r>
              <a:rPr lang="pt-BR" altLang="en-US" dirty="0"/>
              <a:t>- Transtornos do humor</a:t>
            </a:r>
          </a:p>
          <a:p>
            <a:pPr>
              <a:defRPr/>
            </a:pPr>
            <a:endParaRPr lang="en-US" altLang="en-US" dirty="0"/>
          </a:p>
          <a:p>
            <a:endParaRPr lang="en-US" dirty="0"/>
          </a:p>
        </p:txBody>
      </p:sp>
    </p:spTree>
    <p:extLst>
      <p:ext uri="{BB962C8B-B14F-4D97-AF65-F5344CB8AC3E}">
        <p14:creationId xmlns:p14="http://schemas.microsoft.com/office/powerpoint/2010/main" val="168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en-US" dirty="0"/>
          </a:p>
        </p:txBody>
      </p:sp>
      <p:pic>
        <p:nvPicPr>
          <p:cNvPr id="4" name="Imagem 3"/>
          <p:cNvPicPr>
            <a:picLocks noChangeAspect="1"/>
          </p:cNvPicPr>
          <p:nvPr/>
        </p:nvPicPr>
        <p:blipFill>
          <a:blip r:embed="rId2"/>
          <a:stretch>
            <a:fillRect/>
          </a:stretch>
        </p:blipFill>
        <p:spPr>
          <a:xfrm>
            <a:off x="145687" y="0"/>
            <a:ext cx="9849803" cy="4834890"/>
          </a:xfrm>
          <a:prstGeom prst="rect">
            <a:avLst/>
          </a:prstGeom>
        </p:spPr>
      </p:pic>
      <p:pic>
        <p:nvPicPr>
          <p:cNvPr id="5"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4996" y="2"/>
            <a:ext cx="6156960" cy="614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p:cNvPicPr>
            <a:picLocks noChangeAspect="1"/>
          </p:cNvPicPr>
          <p:nvPr/>
        </p:nvPicPr>
        <p:blipFill>
          <a:blip r:embed="rId4"/>
          <a:stretch>
            <a:fillRect/>
          </a:stretch>
        </p:blipFill>
        <p:spPr>
          <a:xfrm>
            <a:off x="4766391" y="6588206"/>
            <a:ext cx="12334875" cy="3133725"/>
          </a:xfrm>
          <a:prstGeom prst="rect">
            <a:avLst/>
          </a:prstGeom>
        </p:spPr>
      </p:pic>
    </p:spTree>
    <p:extLst>
      <p:ext uri="{BB962C8B-B14F-4D97-AF65-F5344CB8AC3E}">
        <p14:creationId xmlns:p14="http://schemas.microsoft.com/office/powerpoint/2010/main" val="302831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smtClean="0"/>
              <a:t>Fernández-Cast. A et </a:t>
            </a:r>
            <a:r>
              <a:rPr lang="pt-BR" altLang="en-US" dirty="0"/>
              <a:t>al. 2022</a:t>
            </a:r>
            <a:endParaRPr lang="en-US" dirty="0"/>
          </a:p>
        </p:txBody>
      </p:sp>
      <p:sp>
        <p:nvSpPr>
          <p:cNvPr id="3" name="Espaço Reservado para Texto 2"/>
          <p:cNvSpPr>
            <a:spLocks noGrp="1"/>
          </p:cNvSpPr>
          <p:nvPr>
            <p:ph type="body" sz="quarter" idx="10"/>
          </p:nvPr>
        </p:nvSpPr>
        <p:spPr/>
        <p:txBody>
          <a:bodyPr/>
          <a:lstStyle/>
          <a:p>
            <a:r>
              <a:rPr lang="pt-BR" altLang="en-US" dirty="0"/>
              <a:t>Ativação </a:t>
            </a:r>
            <a:r>
              <a:rPr lang="pt-BR" altLang="en-US" dirty="0" err="1"/>
              <a:t>microglial</a:t>
            </a:r>
            <a:r>
              <a:rPr lang="pt-BR" altLang="en-US" dirty="0"/>
              <a:t>/</a:t>
            </a:r>
            <a:r>
              <a:rPr lang="pt-BR" altLang="en-US" dirty="0" err="1"/>
              <a:t>macrofágica</a:t>
            </a:r>
            <a:r>
              <a:rPr lang="pt-BR" altLang="en-US" dirty="0"/>
              <a:t>, elevação de CCL11 (entre outras </a:t>
            </a:r>
            <a:r>
              <a:rPr lang="pt-BR" altLang="en-US" dirty="0" err="1"/>
              <a:t>citocinas</a:t>
            </a:r>
            <a:r>
              <a:rPr lang="pt-BR" altLang="en-US" dirty="0"/>
              <a:t>)</a:t>
            </a:r>
          </a:p>
          <a:p>
            <a:pPr>
              <a:buFontTx/>
              <a:buChar char="-"/>
            </a:pPr>
            <a:r>
              <a:rPr lang="pt-BR" altLang="en-US" dirty="0" smtClean="0"/>
              <a:t> Prejuízo </a:t>
            </a:r>
            <a:r>
              <a:rPr lang="pt-BR" altLang="en-US" dirty="0"/>
              <a:t>à </a:t>
            </a:r>
            <a:r>
              <a:rPr lang="pt-BR" altLang="en-US" dirty="0" err="1"/>
              <a:t>neurogênese</a:t>
            </a:r>
            <a:r>
              <a:rPr lang="pt-BR" altLang="en-US" dirty="0"/>
              <a:t> e </a:t>
            </a:r>
            <a:r>
              <a:rPr lang="pt-BR" altLang="en-US" dirty="0" err="1"/>
              <a:t>neuroplasticidade</a:t>
            </a:r>
            <a:r>
              <a:rPr lang="pt-BR" altLang="en-US" dirty="0"/>
              <a:t> </a:t>
            </a:r>
            <a:r>
              <a:rPr lang="pt-BR" altLang="en-US" dirty="0" err="1" smtClean="0"/>
              <a:t>hipocampal</a:t>
            </a:r>
            <a:endParaRPr lang="pt-BR" altLang="en-US" dirty="0" smtClean="0"/>
          </a:p>
          <a:p>
            <a:pPr>
              <a:buFontTx/>
              <a:buChar char="-"/>
            </a:pPr>
            <a:r>
              <a:rPr lang="pt-BR" altLang="en-US" dirty="0"/>
              <a:t> </a:t>
            </a:r>
            <a:r>
              <a:rPr lang="pt-BR" altLang="en-US" dirty="0" smtClean="0"/>
              <a:t>Redução </a:t>
            </a:r>
            <a:r>
              <a:rPr lang="pt-BR" altLang="en-US" dirty="0"/>
              <a:t>dos precursores de </a:t>
            </a:r>
            <a:r>
              <a:rPr lang="pt-BR" altLang="en-US" dirty="0" err="1"/>
              <a:t>oligodendrócitos</a:t>
            </a:r>
            <a:r>
              <a:rPr lang="pt-BR" altLang="en-US" dirty="0"/>
              <a:t>, bem como de células maduras - </a:t>
            </a:r>
            <a:r>
              <a:rPr lang="pt-BR" altLang="en-US" dirty="0" err="1"/>
              <a:t>desmielinização</a:t>
            </a:r>
            <a:endParaRPr lang="pt-BR" altLang="en-US" dirty="0"/>
          </a:p>
          <a:p>
            <a:endParaRPr lang="en-US" dirty="0"/>
          </a:p>
        </p:txBody>
      </p:sp>
    </p:spTree>
    <p:extLst>
      <p:ext uri="{BB962C8B-B14F-4D97-AF65-F5344CB8AC3E}">
        <p14:creationId xmlns:p14="http://schemas.microsoft.com/office/powerpoint/2010/main" val="40287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dirty="0"/>
              <a:t>Fernández-Cast. A et al. 2022</a:t>
            </a:r>
            <a:endParaRPr lang="en-US" dirty="0"/>
          </a:p>
        </p:txBody>
      </p:sp>
      <p:sp>
        <p:nvSpPr>
          <p:cNvPr id="3" name="Espaço Reservado para Texto 2"/>
          <p:cNvSpPr>
            <a:spLocks noGrp="1"/>
          </p:cNvSpPr>
          <p:nvPr>
            <p:ph type="body" sz="quarter" idx="10"/>
          </p:nvPr>
        </p:nvSpPr>
        <p:spPr/>
        <p:txBody>
          <a:bodyPr/>
          <a:lstStyle/>
          <a:p>
            <a:r>
              <a:rPr lang="en-US" altLang="en-US" sz="3200" i="1" dirty="0" smtClean="0"/>
              <a:t>“Other </a:t>
            </a:r>
            <a:r>
              <a:rPr lang="en-US" altLang="en-US" sz="3200" i="1" dirty="0"/>
              <a:t>respiratory viral infections such as influenza are also associated with cognitive and other neurological sequelae. The </a:t>
            </a:r>
            <a:r>
              <a:rPr lang="en-US" altLang="en-US" sz="3200" b="1" i="1" dirty="0"/>
              <a:t>H1N1</a:t>
            </a:r>
            <a:r>
              <a:rPr lang="en-US" altLang="en-US" sz="3200" i="1" dirty="0"/>
              <a:t> strain of influenza (…) causes acute elevation in CNS cytokines, hippocampal microglial reactivity, and impaired performance in cognitive behavioral </a:t>
            </a:r>
            <a:r>
              <a:rPr lang="en-US" altLang="en-US" sz="3200" i="1" dirty="0" smtClean="0"/>
              <a:t>tests”</a:t>
            </a:r>
            <a:endParaRPr lang="en-US" altLang="en-US" sz="3200" i="1" dirty="0"/>
          </a:p>
          <a:p>
            <a:r>
              <a:rPr lang="en-US" altLang="en-US" sz="3200" i="1" dirty="0" smtClean="0"/>
              <a:t>“A </a:t>
            </a:r>
            <a:r>
              <a:rPr lang="en-US" altLang="en-US" sz="3200" i="1" dirty="0"/>
              <a:t>comparison of these cytokine profiles after mild respiratory infection with influenza or SARS-CoV-2 illustrates </a:t>
            </a:r>
            <a:r>
              <a:rPr lang="en-US" altLang="en-US" sz="3200" b="1" i="1" dirty="0"/>
              <a:t>overlapping but distinct </a:t>
            </a:r>
            <a:r>
              <a:rPr lang="en-US" altLang="en-US" sz="3200" b="1" i="1" dirty="0" err="1"/>
              <a:t>neuroinflammatory</a:t>
            </a:r>
            <a:r>
              <a:rPr lang="en-US" altLang="en-US" sz="3200" b="1" i="1" dirty="0"/>
              <a:t> profiles</a:t>
            </a:r>
            <a:r>
              <a:rPr lang="en-US" altLang="en-US" sz="3200" i="1" dirty="0"/>
              <a:t>, with the notable shared feature of </a:t>
            </a:r>
            <a:r>
              <a:rPr lang="en-US" altLang="en-US" sz="3200" b="1" i="1" dirty="0"/>
              <a:t>persistently elevated </a:t>
            </a:r>
            <a:r>
              <a:rPr lang="en-US" altLang="en-US" sz="3200" b="1" i="1" dirty="0" smtClean="0"/>
              <a:t>CCL11</a:t>
            </a:r>
            <a:r>
              <a:rPr lang="en-US" altLang="en-US" sz="3200" i="1" dirty="0" smtClean="0"/>
              <a:t>”</a:t>
            </a:r>
            <a:endParaRPr lang="en-US" altLang="en-US" sz="3200" i="1" dirty="0"/>
          </a:p>
          <a:p>
            <a:endParaRPr lang="en-US" dirty="0"/>
          </a:p>
        </p:txBody>
      </p:sp>
    </p:spTree>
    <p:extLst>
      <p:ext uri="{BB962C8B-B14F-4D97-AF65-F5344CB8AC3E}">
        <p14:creationId xmlns:p14="http://schemas.microsoft.com/office/powerpoint/2010/main" val="24987343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a:p>
        </p:txBody>
      </p:sp>
      <p:sp>
        <p:nvSpPr>
          <p:cNvPr id="3" name="Espaço Reservado para Texto 2"/>
          <p:cNvSpPr>
            <a:spLocks noGrp="1"/>
          </p:cNvSpPr>
          <p:nvPr>
            <p:ph type="body" sz="quarter" idx="10"/>
          </p:nvPr>
        </p:nvSpPr>
        <p:spPr/>
        <p:txBody>
          <a:bodyPr/>
          <a:lstStyle/>
          <a:p>
            <a:endParaRPr lang="pt-BR" dirty="0" smtClean="0"/>
          </a:p>
          <a:p>
            <a:endParaRPr lang="pt-BR" dirty="0"/>
          </a:p>
          <a:p>
            <a:endParaRPr lang="pt-BR" altLang="en-US" dirty="0" smtClean="0"/>
          </a:p>
          <a:p>
            <a:r>
              <a:rPr lang="pt-BR" altLang="en-US" dirty="0" smtClean="0"/>
              <a:t>Influenza </a:t>
            </a:r>
            <a:r>
              <a:rPr lang="pt-BR" altLang="en-US" dirty="0"/>
              <a:t>(H5N1 principalmente, H1N1) – infecção de neurônios e micróglia, apoptose neuronal, ativação </a:t>
            </a:r>
            <a:r>
              <a:rPr lang="pt-BR" altLang="en-US" dirty="0" err="1"/>
              <a:t>microglial</a:t>
            </a:r>
            <a:r>
              <a:rPr lang="pt-BR" altLang="en-US" dirty="0"/>
              <a:t> e </a:t>
            </a:r>
            <a:r>
              <a:rPr lang="pt-BR" altLang="en-US" dirty="0" err="1"/>
              <a:t>macrofágica</a:t>
            </a:r>
            <a:r>
              <a:rPr lang="pt-BR" altLang="en-US" dirty="0"/>
              <a:t>, alterações persistentes em perfil de </a:t>
            </a:r>
            <a:r>
              <a:rPr lang="pt-BR" altLang="en-US" dirty="0" err="1" smtClean="0"/>
              <a:t>citocinas</a:t>
            </a:r>
            <a:r>
              <a:rPr lang="pt-BR" altLang="en-US" dirty="0" smtClean="0"/>
              <a:t> </a:t>
            </a:r>
            <a:r>
              <a:rPr lang="pt-BR" altLang="en-US" dirty="0"/>
              <a:t>(mas...)</a:t>
            </a:r>
          </a:p>
          <a:p>
            <a:r>
              <a:rPr lang="en-US" altLang="en-US" i="1" dirty="0" smtClean="0"/>
              <a:t>“</a:t>
            </a:r>
            <a:r>
              <a:rPr lang="en-US" altLang="en-US" b="1" i="1" dirty="0" smtClean="0"/>
              <a:t>COVID-19 </a:t>
            </a:r>
            <a:r>
              <a:rPr lang="en-US" altLang="en-US" b="1" i="1" dirty="0"/>
              <a:t>is associated with a much higher rate of long-term symptoms than influenza </a:t>
            </a:r>
            <a:r>
              <a:rPr lang="en-US" altLang="en-US" i="1" dirty="0"/>
              <a:t>(…) In addition, animal models also suggest that the two diseases impact different parts of the nervous system </a:t>
            </a:r>
            <a:r>
              <a:rPr lang="en-US" altLang="en-US" i="1" dirty="0" smtClean="0"/>
              <a:t>long-term</a:t>
            </a:r>
            <a:r>
              <a:rPr lang="en-US" altLang="en-US" i="1" dirty="0"/>
              <a:t> (…) Therefore, while there are similarities between COVID-19 and influenza's long-term neurological sequelae, additional efforts will be needed to understand the </a:t>
            </a:r>
            <a:r>
              <a:rPr lang="en-US" altLang="en-US" i="1" dirty="0" smtClean="0"/>
              <a:t>differences”</a:t>
            </a:r>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672" y="0"/>
            <a:ext cx="8742045" cy="357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0039" y="840332"/>
            <a:ext cx="15455265" cy="783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p:cNvSpPr txBox="1">
            <a:spLocks noChangeArrowheads="1"/>
          </p:cNvSpPr>
          <p:nvPr/>
        </p:nvSpPr>
        <p:spPr bwMode="auto">
          <a:xfrm>
            <a:off x="13581529" y="9319820"/>
            <a:ext cx="51663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pt-BR" altLang="en-US" sz="2000" dirty="0" err="1" smtClean="0"/>
              <a:t>Volk</a:t>
            </a:r>
            <a:r>
              <a:rPr lang="pt-BR" altLang="en-US" sz="2000" dirty="0" smtClean="0"/>
              <a:t> P et </a:t>
            </a:r>
            <a:r>
              <a:rPr lang="pt-BR" altLang="en-US" sz="2000" dirty="0"/>
              <a:t>al</a:t>
            </a:r>
            <a:r>
              <a:rPr lang="pt-BR" altLang="en-US" sz="2000" i="1" dirty="0"/>
              <a:t>. </a:t>
            </a:r>
            <a:r>
              <a:rPr lang="pt-BR" altLang="en-US" sz="2000" i="1" dirty="0" smtClean="0"/>
              <a:t>J </a:t>
            </a:r>
            <a:r>
              <a:rPr lang="pt-BR" altLang="en-US" sz="2000" i="1" dirty="0" err="1" smtClean="0"/>
              <a:t>Neurochem</a:t>
            </a:r>
            <a:r>
              <a:rPr lang="pt-BR" altLang="en-US" sz="2000" dirty="0" smtClean="0"/>
              <a:t>. 2023</a:t>
            </a:r>
            <a:endParaRPr lang="en-US" altLang="en-US" sz="2000" dirty="0"/>
          </a:p>
        </p:txBody>
      </p:sp>
    </p:spTree>
    <p:extLst>
      <p:ext uri="{BB962C8B-B14F-4D97-AF65-F5344CB8AC3E}">
        <p14:creationId xmlns:p14="http://schemas.microsoft.com/office/powerpoint/2010/main" val="1930407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smtClean="0"/>
              <a:t>Take</a:t>
            </a:r>
            <a:r>
              <a:rPr lang="pt-BR" dirty="0" smtClean="0"/>
              <a:t> Home </a:t>
            </a:r>
            <a:r>
              <a:rPr lang="pt-BR" dirty="0" err="1" smtClean="0"/>
              <a:t>Messages</a:t>
            </a:r>
            <a:endParaRPr lang="en-US" dirty="0"/>
          </a:p>
        </p:txBody>
      </p:sp>
      <p:sp>
        <p:nvSpPr>
          <p:cNvPr id="3" name="Espaço Reservado para Texto 2"/>
          <p:cNvSpPr>
            <a:spLocks noGrp="1"/>
          </p:cNvSpPr>
          <p:nvPr>
            <p:ph type="body" sz="quarter" idx="10"/>
          </p:nvPr>
        </p:nvSpPr>
        <p:spPr/>
        <p:txBody>
          <a:bodyPr/>
          <a:lstStyle/>
          <a:p>
            <a:r>
              <a:rPr lang="pt-BR" dirty="0" smtClean="0"/>
              <a:t>Infecções virais são um desafio constante em neuropatologia</a:t>
            </a:r>
          </a:p>
          <a:p>
            <a:r>
              <a:rPr lang="pt-BR" dirty="0" smtClean="0"/>
              <a:t>HIV/AIDS (pandemia): não só alterações relacionadas à infecção viral e </a:t>
            </a:r>
            <a:r>
              <a:rPr lang="pt-BR" dirty="0" err="1" smtClean="0"/>
              <a:t>imunocomprometimento</a:t>
            </a:r>
            <a:r>
              <a:rPr lang="pt-BR" dirty="0" smtClean="0"/>
              <a:t>, mas também à HAART</a:t>
            </a:r>
          </a:p>
          <a:p>
            <a:r>
              <a:rPr lang="pt-BR" dirty="0" err="1" smtClean="0"/>
              <a:t>Arboviroses</a:t>
            </a:r>
            <a:r>
              <a:rPr lang="pt-BR" dirty="0" smtClean="0"/>
              <a:t>: importante causa de morbidade e mortalidade, com sintomatologia e achados morfológicos muitas vezes </a:t>
            </a:r>
            <a:r>
              <a:rPr lang="pt-BR" dirty="0" err="1" smtClean="0"/>
              <a:t>sobreponentes</a:t>
            </a:r>
            <a:r>
              <a:rPr lang="pt-BR" dirty="0" smtClean="0"/>
              <a:t>/inespecíficos, e com intervenções preventivas e terapêuticas muitas vezes limitadas</a:t>
            </a:r>
          </a:p>
          <a:p>
            <a:r>
              <a:rPr lang="pt-BR" dirty="0" smtClean="0"/>
              <a:t>COVID-19 (e outros vírus respiratórios): possíveis danos persistentes aos sistema nervoso, necessidade de acompanhar em longo prazo os indivíduos afetados </a:t>
            </a:r>
          </a:p>
        </p:txBody>
      </p:sp>
    </p:spTree>
    <p:extLst>
      <p:ext uri="{BB962C8B-B14F-4D97-AF65-F5344CB8AC3E}">
        <p14:creationId xmlns:p14="http://schemas.microsoft.com/office/powerpoint/2010/main" val="133152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
        <p:nvSpPr>
          <p:cNvPr id="6" name="Espaço Reservado para Texto 5">
            <a:extLst>
              <a:ext uri="{FF2B5EF4-FFF2-40B4-BE49-F238E27FC236}">
                <a16:creationId xmlns:a16="http://schemas.microsoft.com/office/drawing/2014/main" id="{3532E98B-41FA-8667-F5C3-EC18745A7055}"/>
              </a:ext>
            </a:extLst>
          </p:cNvPr>
          <p:cNvSpPr>
            <a:spLocks noGrp="1"/>
          </p:cNvSpPr>
          <p:nvPr>
            <p:ph type="body" sz="quarter" idx="10"/>
          </p:nvPr>
        </p:nvSpPr>
        <p:spPr/>
        <p:txBody>
          <a:bodyPr/>
          <a:lstStyle/>
          <a:p>
            <a:endParaRPr lang="pt-BR" dirty="0"/>
          </a:p>
        </p:txBody>
      </p:sp>
      <p:sp>
        <p:nvSpPr>
          <p:cNvPr id="10" name="CaixaDeTexto 7"/>
          <p:cNvSpPr txBox="1">
            <a:spLocks noChangeArrowheads="1"/>
          </p:cNvSpPr>
          <p:nvPr/>
        </p:nvSpPr>
        <p:spPr bwMode="auto">
          <a:xfrm>
            <a:off x="9393209" y="2818629"/>
            <a:ext cx="777257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600" i="1" dirty="0" smtClean="0"/>
              <a:t>“Today</a:t>
            </a:r>
            <a:r>
              <a:rPr lang="en-US" altLang="en-US" sz="3600" i="1" dirty="0"/>
              <a:t>, we find ourselves in a challenging period. </a:t>
            </a:r>
            <a:r>
              <a:rPr lang="en-US" altLang="en-US" sz="3600" b="1" i="1" dirty="0"/>
              <a:t>The world’s attention had already moved away from HIV/AIDS </a:t>
            </a:r>
            <a:r>
              <a:rPr lang="en-US" altLang="en-US" sz="3600" i="1" dirty="0"/>
              <a:t>as the disease shifted from almost certain death to a chronic, manageable condition (….)</a:t>
            </a:r>
          </a:p>
          <a:p>
            <a:r>
              <a:rPr lang="en-US" altLang="en-US" sz="3600" i="1" dirty="0" smtClean="0"/>
              <a:t>The </a:t>
            </a:r>
            <a:r>
              <a:rPr lang="en-US" altLang="en-US" sz="3600" i="1" dirty="0"/>
              <a:t>HIV/AIDS pandemic is far from over</a:t>
            </a:r>
            <a:r>
              <a:rPr lang="en-US" altLang="en-US" sz="3600" i="1" dirty="0" smtClean="0"/>
              <a:t>.” </a:t>
            </a:r>
            <a:endParaRPr lang="en-US" altLang="en-US" sz="3600" i="1" dirty="0"/>
          </a:p>
        </p:txBody>
      </p:sp>
      <p:pic>
        <p:nvPicPr>
          <p:cNvPr id="3" name="Imagem 2"/>
          <p:cNvPicPr>
            <a:picLocks noChangeAspect="1"/>
          </p:cNvPicPr>
          <p:nvPr/>
        </p:nvPicPr>
        <p:blipFill>
          <a:blip r:embed="rId4"/>
          <a:stretch>
            <a:fillRect/>
          </a:stretch>
        </p:blipFill>
        <p:spPr>
          <a:xfrm>
            <a:off x="575186" y="524177"/>
            <a:ext cx="8167688" cy="4762500"/>
          </a:xfrm>
          <a:prstGeom prst="rect">
            <a:avLst/>
          </a:prstGeom>
        </p:spPr>
      </p:pic>
    </p:spTree>
    <p:extLst>
      <p:ext uri="{BB962C8B-B14F-4D97-AF65-F5344CB8AC3E}">
        <p14:creationId xmlns:p14="http://schemas.microsoft.com/office/powerpoint/2010/main" val="38576651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t="7894" b="7894"/>
          <a:stretch/>
        </p:blipFill>
        <p:spPr>
          <a:xfrm>
            <a:off x="-81800" y="-41076"/>
            <a:ext cx="18451599" cy="10369152"/>
          </a:xfrm>
          <a:prstGeom prst="rect">
            <a:avLst/>
          </a:pr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775" y="8491872"/>
            <a:ext cx="13980450" cy="1944216"/>
          </a:xfrm>
          <a:prstGeom prst="rect">
            <a:avLst/>
          </a:prstGeom>
        </p:spPr>
      </p:pic>
      <p:sp>
        <p:nvSpPr>
          <p:cNvPr id="3" name="Título 2"/>
          <p:cNvSpPr>
            <a:spLocks noGrp="1"/>
          </p:cNvSpPr>
          <p:nvPr>
            <p:ph type="title"/>
          </p:nvPr>
        </p:nvSpPr>
        <p:spPr>
          <a:xfrm>
            <a:off x="4283460" y="9049956"/>
            <a:ext cx="9721080" cy="2034204"/>
          </a:xfrm>
        </p:spPr>
        <p:txBody>
          <a:bodyPr/>
          <a:lstStyle/>
          <a:p>
            <a:pPr algn="ctr"/>
            <a:r>
              <a:rPr lang="pt-BR" dirty="0" smtClean="0"/>
              <a:t>Questões?</a:t>
            </a:r>
            <a:endParaRPr lang="pt-BR" dirty="0"/>
          </a:p>
        </p:txBody>
      </p:sp>
    </p:spTree>
    <p:extLst>
      <p:ext uri="{BB962C8B-B14F-4D97-AF65-F5344CB8AC3E}">
        <p14:creationId xmlns:p14="http://schemas.microsoft.com/office/powerpoint/2010/main" val="22581373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MUITO OBRIGADO!</a:t>
            </a:r>
            <a:endParaRPr lang="pt-BR" dirty="0"/>
          </a:p>
        </p:txBody>
      </p:sp>
      <p:pic>
        <p:nvPicPr>
          <p:cNvPr id="3" name="Imagem 2"/>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680190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HIV e Sistema Nervoso</a:t>
            </a:r>
            <a:endParaRPr lang="en-US" dirty="0"/>
          </a:p>
        </p:txBody>
      </p:sp>
      <p:sp>
        <p:nvSpPr>
          <p:cNvPr id="3" name="Espaço Reservado para Texto 2"/>
          <p:cNvSpPr>
            <a:spLocks noGrp="1"/>
          </p:cNvSpPr>
          <p:nvPr>
            <p:ph type="body" sz="quarter" idx="10"/>
          </p:nvPr>
        </p:nvSpPr>
        <p:spPr/>
        <p:txBody>
          <a:bodyPr/>
          <a:lstStyle/>
          <a:p>
            <a:pPr>
              <a:defRPr/>
            </a:pPr>
            <a:r>
              <a:rPr lang="pt-BR" altLang="en-US" dirty="0"/>
              <a:t>Central</a:t>
            </a:r>
            <a:endParaRPr lang="en-US" altLang="en-US" dirty="0"/>
          </a:p>
          <a:p>
            <a:pPr>
              <a:defRPr/>
            </a:pPr>
            <a:r>
              <a:rPr lang="en-US" altLang="en-US" dirty="0"/>
              <a:t>- </a:t>
            </a:r>
            <a:r>
              <a:rPr lang="en-US" altLang="en-US" dirty="0" err="1"/>
              <a:t>Encefalite</a:t>
            </a:r>
            <a:r>
              <a:rPr lang="en-US" altLang="en-US" dirty="0"/>
              <a:t>/</a:t>
            </a:r>
            <a:r>
              <a:rPr lang="en-US" altLang="en-US" dirty="0" err="1"/>
              <a:t>Encefalopatia</a:t>
            </a:r>
            <a:r>
              <a:rPr lang="en-US" altLang="en-US" dirty="0"/>
              <a:t> do HIV (</a:t>
            </a:r>
            <a:r>
              <a:rPr lang="en-US" altLang="en-US" i="1" dirty="0"/>
              <a:t>HIVE</a:t>
            </a:r>
            <a:r>
              <a:rPr lang="en-US" altLang="en-US" dirty="0"/>
              <a:t>)</a:t>
            </a:r>
          </a:p>
          <a:p>
            <a:pPr>
              <a:buFontTx/>
              <a:buChar char="-"/>
              <a:defRPr/>
            </a:pPr>
            <a:r>
              <a:rPr lang="en-US" altLang="en-US" dirty="0" smtClean="0"/>
              <a:t> </a:t>
            </a:r>
            <a:r>
              <a:rPr lang="en-US" altLang="en-US" dirty="0" err="1" smtClean="0"/>
              <a:t>Leucoencefalopatia</a:t>
            </a:r>
            <a:r>
              <a:rPr lang="en-US" altLang="en-US" dirty="0" smtClean="0"/>
              <a:t> </a:t>
            </a:r>
            <a:r>
              <a:rPr lang="en-US" altLang="en-US" dirty="0"/>
              <a:t>do HIV (</a:t>
            </a:r>
            <a:r>
              <a:rPr lang="en-US" altLang="en-US" i="1" dirty="0"/>
              <a:t>HIVL</a:t>
            </a:r>
            <a:r>
              <a:rPr lang="en-US" altLang="en-US" dirty="0"/>
              <a:t>)</a:t>
            </a:r>
          </a:p>
          <a:p>
            <a:pPr>
              <a:buFontTx/>
              <a:buChar char="-"/>
              <a:defRPr/>
            </a:pPr>
            <a:r>
              <a:rPr lang="pt-BR" altLang="en-US" dirty="0" smtClean="0"/>
              <a:t> </a:t>
            </a:r>
            <a:r>
              <a:rPr lang="pt-BR" altLang="en-US" dirty="0" err="1" smtClean="0"/>
              <a:t>Leucoencefalopatia</a:t>
            </a:r>
            <a:r>
              <a:rPr lang="pt-BR" altLang="en-US" dirty="0" smtClean="0"/>
              <a:t> </a:t>
            </a:r>
            <a:r>
              <a:rPr lang="pt-BR" altLang="en-US" dirty="0"/>
              <a:t>Multifocal Progressiva (LEMP/</a:t>
            </a:r>
            <a:r>
              <a:rPr lang="pt-BR" altLang="en-US" i="1" dirty="0"/>
              <a:t>PML</a:t>
            </a:r>
            <a:r>
              <a:rPr lang="pt-BR" altLang="en-US" dirty="0"/>
              <a:t>)</a:t>
            </a:r>
            <a:endParaRPr lang="en-US" altLang="en-US" dirty="0"/>
          </a:p>
          <a:p>
            <a:pPr>
              <a:defRPr/>
            </a:pPr>
            <a:r>
              <a:rPr lang="en-US" altLang="en-US" dirty="0"/>
              <a:t>- </a:t>
            </a:r>
            <a:r>
              <a:rPr lang="en-US" altLang="en-US" dirty="0" err="1"/>
              <a:t>Linfomas</a:t>
            </a:r>
            <a:r>
              <a:rPr lang="en-US" altLang="en-US" dirty="0"/>
              <a:t>, </a:t>
            </a:r>
            <a:r>
              <a:rPr lang="en-US" altLang="en-US" dirty="0" err="1"/>
              <a:t>Infecções</a:t>
            </a:r>
            <a:r>
              <a:rPr lang="en-US" altLang="en-US" dirty="0"/>
              <a:t> </a:t>
            </a:r>
            <a:r>
              <a:rPr lang="en-US" altLang="en-US" dirty="0" err="1"/>
              <a:t>oportunistas</a:t>
            </a:r>
            <a:r>
              <a:rPr lang="en-US" altLang="en-US" dirty="0"/>
              <a:t> </a:t>
            </a:r>
          </a:p>
          <a:p>
            <a:pPr>
              <a:buFontTx/>
              <a:buChar char="-"/>
              <a:defRPr/>
            </a:pPr>
            <a:r>
              <a:rPr lang="pt-BR" altLang="en-US" dirty="0" smtClean="0"/>
              <a:t> </a:t>
            </a:r>
            <a:r>
              <a:rPr lang="pt-BR" altLang="en-US" dirty="0" err="1" smtClean="0"/>
              <a:t>Comorbidades</a:t>
            </a:r>
            <a:r>
              <a:rPr lang="pt-BR" altLang="en-US" dirty="0" smtClean="0"/>
              <a:t> </a:t>
            </a:r>
            <a:r>
              <a:rPr lang="pt-BR" altLang="en-US" dirty="0"/>
              <a:t>– </a:t>
            </a:r>
            <a:r>
              <a:rPr lang="pt-BR" altLang="en-US" dirty="0" smtClean="0"/>
              <a:t>processos vasculares, </a:t>
            </a:r>
            <a:r>
              <a:rPr lang="pt-BR" altLang="en-US" dirty="0"/>
              <a:t>toxicidade de </a:t>
            </a:r>
            <a:r>
              <a:rPr lang="pt-BR" altLang="en-US" dirty="0" smtClean="0"/>
              <a:t>drogas etc.</a:t>
            </a:r>
            <a:endParaRPr lang="pt-BR" altLang="en-US" dirty="0"/>
          </a:p>
          <a:p>
            <a:pPr>
              <a:buFontTx/>
              <a:buChar char="-"/>
              <a:defRPr/>
            </a:pPr>
            <a:r>
              <a:rPr lang="pt-BR" altLang="en-US" dirty="0" smtClean="0"/>
              <a:t> Encefalite </a:t>
            </a:r>
            <a:r>
              <a:rPr lang="pt-BR" altLang="en-US" dirty="0"/>
              <a:t>CD8 HIV-associada</a:t>
            </a:r>
          </a:p>
          <a:p>
            <a:pPr>
              <a:defRPr/>
            </a:pPr>
            <a:r>
              <a:rPr lang="pt-BR" altLang="en-US" dirty="0" smtClean="0"/>
              <a:t>Periférico: </a:t>
            </a:r>
            <a:r>
              <a:rPr lang="pt-BR" altLang="en-US" dirty="0" err="1" smtClean="0"/>
              <a:t>miopatia</a:t>
            </a:r>
            <a:r>
              <a:rPr lang="pt-BR" altLang="en-US" dirty="0" smtClean="0"/>
              <a:t>, neuropatia</a:t>
            </a:r>
            <a:endParaRPr lang="en-US" altLang="en-US" dirty="0"/>
          </a:p>
          <a:p>
            <a:endParaRPr lang="en-US" dirty="0"/>
          </a:p>
        </p:txBody>
      </p:sp>
    </p:spTree>
    <p:extLst>
      <p:ext uri="{BB962C8B-B14F-4D97-AF65-F5344CB8AC3E}">
        <p14:creationId xmlns:p14="http://schemas.microsoft.com/office/powerpoint/2010/main" val="248450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ltLang="en-US" i="1" dirty="0"/>
              <a:t>HIVE</a:t>
            </a:r>
            <a:endParaRPr lang="en-US" i="1" dirty="0"/>
          </a:p>
        </p:txBody>
      </p:sp>
      <p:sp>
        <p:nvSpPr>
          <p:cNvPr id="3" name="Espaço Reservado para Texto 2"/>
          <p:cNvSpPr>
            <a:spLocks noGrp="1"/>
          </p:cNvSpPr>
          <p:nvPr>
            <p:ph type="body" sz="quarter" idx="10"/>
          </p:nvPr>
        </p:nvSpPr>
        <p:spPr/>
        <p:txBody>
          <a:bodyPr/>
          <a:lstStyle/>
          <a:p>
            <a:pPr>
              <a:defRPr/>
            </a:pPr>
            <a:r>
              <a:rPr lang="pt-BR" dirty="0"/>
              <a:t>Comprometimento </a:t>
            </a:r>
            <a:r>
              <a:rPr lang="pt-BR" dirty="0" err="1"/>
              <a:t>neurocognitivo</a:t>
            </a:r>
            <a:r>
              <a:rPr lang="pt-BR" dirty="0"/>
              <a:t>: </a:t>
            </a:r>
            <a:r>
              <a:rPr lang="pt-BR" i="1" dirty="0"/>
              <a:t>HIV-</a:t>
            </a:r>
            <a:r>
              <a:rPr lang="pt-BR" i="1" dirty="0" err="1"/>
              <a:t>associated</a:t>
            </a:r>
            <a:r>
              <a:rPr lang="pt-BR" i="1" dirty="0"/>
              <a:t> </a:t>
            </a:r>
            <a:r>
              <a:rPr lang="pt-BR" i="1" dirty="0" err="1"/>
              <a:t>neurocognitive</a:t>
            </a:r>
            <a:r>
              <a:rPr lang="pt-BR" i="1" dirty="0"/>
              <a:t> </a:t>
            </a:r>
            <a:r>
              <a:rPr lang="pt-BR" i="1" dirty="0" err="1"/>
              <a:t>disorder</a:t>
            </a:r>
            <a:r>
              <a:rPr lang="pt-BR" dirty="0"/>
              <a:t> (</a:t>
            </a:r>
            <a:r>
              <a:rPr lang="pt-BR" i="1" dirty="0"/>
              <a:t>HAND</a:t>
            </a:r>
            <a:r>
              <a:rPr lang="en-US" dirty="0"/>
              <a:t>), </a:t>
            </a:r>
            <a:r>
              <a:rPr lang="pt-BR" i="1" dirty="0"/>
              <a:t>HIV-</a:t>
            </a:r>
            <a:r>
              <a:rPr lang="pt-BR" i="1" dirty="0" err="1"/>
              <a:t>associated</a:t>
            </a:r>
            <a:r>
              <a:rPr lang="pt-BR" i="1" dirty="0"/>
              <a:t> </a:t>
            </a:r>
            <a:r>
              <a:rPr lang="pt-BR" i="1" dirty="0" err="1"/>
              <a:t>dementia</a:t>
            </a:r>
            <a:r>
              <a:rPr lang="pt-BR" i="1" dirty="0"/>
              <a:t> </a:t>
            </a:r>
            <a:r>
              <a:rPr lang="pt-BR" dirty="0"/>
              <a:t>(</a:t>
            </a:r>
            <a:r>
              <a:rPr lang="pt-BR" i="1" dirty="0"/>
              <a:t>HAD</a:t>
            </a:r>
            <a:r>
              <a:rPr lang="pt-BR" dirty="0"/>
              <a:t>)</a:t>
            </a:r>
          </a:p>
          <a:p>
            <a:pPr>
              <a:defRPr/>
            </a:pPr>
            <a:r>
              <a:rPr lang="pt-BR" dirty="0"/>
              <a:t>Necessidade de comprovação da presença do vírus (IHQ, HIS); sem inclusões </a:t>
            </a:r>
          </a:p>
          <a:p>
            <a:pPr>
              <a:defRPr/>
            </a:pPr>
            <a:r>
              <a:rPr lang="pt-BR" dirty="0"/>
              <a:t>(Aparentemente) não infecta neurônios, mas apresentando perda neuronal </a:t>
            </a:r>
          </a:p>
          <a:p>
            <a:endParaRPr lang="en-US" dirty="0"/>
          </a:p>
        </p:txBody>
      </p:sp>
    </p:spTree>
    <p:extLst>
      <p:ext uri="{BB962C8B-B14F-4D97-AF65-F5344CB8AC3E}">
        <p14:creationId xmlns:p14="http://schemas.microsoft.com/office/powerpoint/2010/main" val="187431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37d46d3a-d21d-4b92-a139-756aec7f975c" Revision="1" Stencil="System.MyShapes" StencilVersion="1.0"/>
</Control>
</file>

<file path=customXml/item10.xml><?xml version="1.0" encoding="utf-8"?>
<Control xmlns="http://schemas.microsoft.com/VisualStudio/2011/storyboarding/control">
  <Id Name="0a9a4825-af60-40dc-88a1-3253f3e0d7f7" Revision="1" Stencil="System.MyShapes" StencilVersion="1.0"/>
</Control>
</file>

<file path=customXml/item11.xml><?xml version="1.0" encoding="utf-8"?>
<Control xmlns="http://schemas.microsoft.com/VisualStudio/2011/storyboarding/control">
  <Id Name="0a9a4825-af60-40dc-88a1-3253f3e0d7f7" Revision="1" Stencil="System.MyShapes" StencilVersion="1.0"/>
</Control>
</file>

<file path=customXml/item12.xml><?xml version="1.0" encoding="utf-8"?>
<Control xmlns="http://schemas.microsoft.com/VisualStudio/2011/storyboarding/control">
  <Id Name="1c6c6d66-e46c-434a-a59f-9d28ee3d7f0e" Revision="1" Stencil="System.MyShapes" StencilVersion="1.0"/>
</Control>
</file>

<file path=customXml/item13.xml><?xml version="1.0" encoding="utf-8"?>
<Control xmlns="http://schemas.microsoft.com/VisualStudio/2011/storyboarding/control">
  <Id Name="53580243-bdf6-453f-83a8-3cbdd5668771" Revision="1" Stencil="System.MyShapes" StencilVersion="1.0"/>
</Control>
</file>

<file path=customXml/item14.xml><?xml version="1.0" encoding="utf-8"?>
<Control xmlns="http://schemas.microsoft.com/VisualStudio/2011/storyboarding/control">
  <Id Name="639d4620-01c4-4147-85d1-630f460179d7" Revision="1" Stencil="System.MyShapes" StencilVersion="1.0"/>
</Control>
</file>

<file path=customXml/item15.xml><?xml version="1.0" encoding="utf-8"?>
<Control xmlns="http://schemas.microsoft.com/VisualStudio/2011/storyboarding/control">
  <Id Name="5b101e26-a922-4310-9dbd-60b14fea8887" Revision="1" Stencil="System.MyShapes" StencilVersion="1.0"/>
</Control>
</file>

<file path=customXml/item16.xml><?xml version="1.0" encoding="utf-8"?>
<Control xmlns="http://schemas.microsoft.com/VisualStudio/2011/storyboarding/control">
  <Id Name="f5a567c0-1ac9-49a2-966f-a00bf8425481" Revision="1" Stencil="System.MyShapes" StencilVersion="1.0"/>
</Control>
</file>

<file path=customXml/item17.xml><?xml version="1.0" encoding="utf-8"?>
<Control xmlns="http://schemas.microsoft.com/VisualStudio/2011/storyboarding/control">
  <Id Name="97049ea3-0512-4d28-93cd-1fe9390555f9" Revision="1" Stencil="System.MyShapes" StencilVersion="1.0"/>
</Control>
</file>

<file path=customXml/item2.xml><?xml version="1.0" encoding="utf-8"?>
<Control xmlns="http://schemas.microsoft.com/VisualStudio/2011/storyboarding/control">
  <Id Name="53580243-bdf6-453f-83a8-3cbdd5668771" Revision="1" Stencil="System.MyShapes" StencilVersion="1.0"/>
</Control>
</file>

<file path=customXml/item3.xml><?xml version="1.0" encoding="utf-8"?>
<Control xmlns="http://schemas.microsoft.com/VisualStudio/2011/storyboarding/control">
  <Id Name="639d4620-01c4-4147-85d1-630f460179d7" Revision="1" Stencil="System.MyShapes" StencilVersion="1.0"/>
</Control>
</file>

<file path=customXml/item4.xml><?xml version="1.0" encoding="utf-8"?>
<Control xmlns="http://schemas.microsoft.com/VisualStudio/2011/storyboarding/control">
  <Id Name="1c6c6d66-e46c-434a-a59f-9d28ee3d7f0e" Revision="1" Stencil="System.MyShapes" StencilVersion="1.0"/>
</Control>
</file>

<file path=customXml/item5.xml><?xml version="1.0" encoding="utf-8"?>
<Control xmlns="http://schemas.microsoft.com/VisualStudio/2011/storyboarding/control">
  <Id Name="639d4620-01c4-4147-85d1-630f460179d7" Revision="1" Stencil="System.MyShapes" StencilVersion="1.0"/>
</Control>
</file>

<file path=customXml/item6.xml><?xml version="1.0" encoding="utf-8"?>
<Control xmlns="http://schemas.microsoft.com/VisualStudio/2011/storyboarding/control">
  <Id Name="f5a567c0-1ac9-49a2-966f-a00bf8425481" Revision="1" Stencil="System.MyShapes" StencilVersion="1.0"/>
</Control>
</file>

<file path=customXml/item7.xml><?xml version="1.0" encoding="utf-8"?>
<Control xmlns="http://schemas.microsoft.com/VisualStudio/2011/storyboarding/control">
  <Id Name="5b101e26-a922-4310-9dbd-60b14fea8887" Revision="1" Stencil="System.MyShapes" StencilVersion="1.0"/>
</Control>
</file>

<file path=customXml/item8.xml><?xml version="1.0" encoding="utf-8"?>
<Control xmlns="http://schemas.microsoft.com/VisualStudio/2011/storyboarding/control">
  <Id Name="d3fce018-2bf8-40cf-99d5-06f634592dc2" Revision="1" Stencil="System.MyShapes" StencilVersion="1.0"/>
</Control>
</file>

<file path=customXml/item9.xml><?xml version="1.0" encoding="utf-8"?>
<Control xmlns="http://schemas.microsoft.com/VisualStudio/2011/storyboarding/control">
  <Id Name="37d46d3a-d21d-4b92-a139-756aec7f975c" Revision="1" Stencil="System.MyShapes" StencilVersion="1.0"/>
</Control>
</file>

<file path=customXml/itemProps1.xml><?xml version="1.0" encoding="utf-8"?>
<ds:datastoreItem xmlns:ds="http://schemas.openxmlformats.org/officeDocument/2006/customXml" ds:itemID="{AA35EF44-06ED-4C7C-B3F3-37E3A68EFA8F}">
  <ds:schemaRefs>
    <ds:schemaRef ds:uri="http://schemas.microsoft.com/VisualStudio/2011/storyboarding/control"/>
  </ds:schemaRefs>
</ds:datastoreItem>
</file>

<file path=customXml/itemProps10.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11.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12.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3.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14.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5.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6.xml><?xml version="1.0" encoding="utf-8"?>
<ds:datastoreItem xmlns:ds="http://schemas.openxmlformats.org/officeDocument/2006/customXml" ds:itemID="{ECDC5A89-C6C5-4954-853E-8758557E9A77}">
  <ds:schemaRefs>
    <ds:schemaRef ds:uri="http://schemas.microsoft.com/VisualStudio/2011/storyboarding/control"/>
  </ds:schemaRefs>
</ds:datastoreItem>
</file>

<file path=customXml/itemProps17.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2.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3.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4.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5.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6.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7.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8.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9.xml><?xml version="1.0" encoding="utf-8"?>
<ds:datastoreItem xmlns:ds="http://schemas.openxmlformats.org/officeDocument/2006/customXml" ds:itemID="{7AD2A8F4-A7E4-470C-A5DE-6D5632323B1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1137</TotalTime>
  <Words>3950</Words>
  <Application>Microsoft Office PowerPoint</Application>
  <PresentationFormat>Personalizar</PresentationFormat>
  <Paragraphs>296</Paragraphs>
  <Slides>71</Slides>
  <Notes>19</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71</vt:i4>
      </vt:variant>
    </vt:vector>
  </HeadingPairs>
  <TitlesOfParts>
    <vt:vector size="76" baseType="lpstr">
      <vt:lpstr>Arial</vt:lpstr>
      <vt:lpstr>Calibri</vt:lpstr>
      <vt:lpstr>Calibri Bold</vt:lpstr>
      <vt:lpstr>Calibri Light</vt:lpstr>
      <vt:lpstr>Congresso de Patologia</vt:lpstr>
      <vt:lpstr>DOENÇAS INFECCIOSAS E SISTEMA NERVOSO</vt:lpstr>
      <vt:lpstr>Declaração de Conflito de Interesse</vt:lpstr>
      <vt:lpstr>Agenda</vt:lpstr>
      <vt:lpstr>Conceitos Iniciais</vt:lpstr>
      <vt:lpstr>Conceitos Iniciais</vt:lpstr>
      <vt:lpstr>Apresentação do PowerPoint</vt:lpstr>
      <vt:lpstr>Apresentação do PowerPoint</vt:lpstr>
      <vt:lpstr>HIV e Sistema Nervoso</vt:lpstr>
      <vt:lpstr>HIVE</vt:lpstr>
      <vt:lpstr>Achados Histopatológicos</vt:lpstr>
      <vt:lpstr>Apresentação do PowerPoint</vt:lpstr>
      <vt:lpstr>LEMP/PML</vt:lpstr>
      <vt:lpstr>Achados Histopatológicos</vt:lpstr>
      <vt:lpstr>Apresentação do PowerPoint</vt:lpstr>
      <vt:lpstr>Apresentação do PowerPoint</vt:lpstr>
      <vt:lpstr>Infecção de Neurônios por JCV</vt:lpstr>
      <vt:lpstr>Apresentação do PowerPoint</vt:lpstr>
      <vt:lpstr>PML-IRIS (SIRI-LEMP)</vt:lpstr>
      <vt:lpstr>Apresentação do PowerPoint</vt:lpstr>
      <vt:lpstr>Apresentação do PowerPoint</vt:lpstr>
      <vt:lpstr>HIV-CD8E</vt:lpstr>
      <vt:lpstr>Apresentação do PowerPoint</vt:lpstr>
      <vt:lpstr>Mycobaterium avium-intracellulare complex (MAC)</vt:lpstr>
      <vt:lpstr>Apresentação do PowerPoint</vt:lpstr>
      <vt:lpstr>Arboviroses</vt:lpstr>
      <vt:lpstr>Apresentação do PowerPoint</vt:lpstr>
      <vt:lpstr>Apresentação do PowerPoint</vt:lpstr>
      <vt:lpstr>Chikungunya</vt:lpstr>
      <vt:lpstr>Apresentação do PowerPoint</vt:lpstr>
      <vt:lpstr>Apresentação do PowerPoint</vt:lpstr>
      <vt:lpstr>Apresentação do PowerPoint</vt:lpstr>
      <vt:lpstr>Apresentação do PowerPoint</vt:lpstr>
      <vt:lpstr>Apresentação do PowerPoint</vt:lpstr>
      <vt:lpstr>Achados Histopatológicos</vt:lpstr>
      <vt:lpstr>Apresentação do PowerPoint</vt:lpstr>
      <vt:lpstr>Apresentação do PowerPoint</vt:lpstr>
      <vt:lpstr>Apresentação do PowerPoint</vt:lpstr>
      <vt:lpstr>Dengue</vt:lpstr>
      <vt:lpstr>Apresentação do PowerPoint</vt:lpstr>
      <vt:lpstr>Apresentação do PowerPoint</vt:lpstr>
      <vt:lpstr>Apresentação do PowerPoint</vt:lpstr>
      <vt:lpstr>Neuropatogênese</vt:lpstr>
      <vt:lpstr>Neuropatogênese</vt:lpstr>
      <vt:lpstr>Achados Neuropatológicos</vt:lpstr>
      <vt:lpstr>Apresentação do PowerPoint</vt:lpstr>
      <vt:lpstr>Apresentação do PowerPoint</vt:lpstr>
      <vt:lpstr>Apresentação do PowerPoint</vt:lpstr>
      <vt:lpstr>Dengue e Músculo Esquelético</vt:lpstr>
      <vt:lpstr>West Nile Virus</vt:lpstr>
      <vt:lpstr>Apresentação do PowerPoint</vt:lpstr>
      <vt:lpstr>Apresentação do PowerPoint</vt:lpstr>
      <vt:lpstr>COVID-19</vt:lpstr>
      <vt:lpstr>COVID-19 e Sistema Nervoso</vt:lpstr>
      <vt:lpstr>Apresentação do PowerPoint</vt:lpstr>
      <vt:lpstr>Cosentino G et al. 2021</vt:lpstr>
      <vt:lpstr>COVID-19 e Sistema Nervoso</vt:lpstr>
      <vt:lpstr>Achados Histopatológicos</vt:lpstr>
      <vt:lpstr>Apresentação do PowerPoint</vt:lpstr>
      <vt:lpstr>Apresentação do PowerPoint</vt:lpstr>
      <vt:lpstr>Apresentação do PowerPoint</vt:lpstr>
      <vt:lpstr>Apresentação do PowerPoint</vt:lpstr>
      <vt:lpstr>Apresentação do PowerPoint</vt:lpstr>
      <vt:lpstr>Long COVID e Sistema Nervoso</vt:lpstr>
      <vt:lpstr>Apresentação do PowerPoint</vt:lpstr>
      <vt:lpstr>Fernández-Cast. A et al. 2022</vt:lpstr>
      <vt:lpstr>Fernández-Cast. A et al. 2022</vt:lpstr>
      <vt:lpstr>Apresentação do PowerPoint</vt:lpstr>
      <vt:lpstr>Apresentação do PowerPoint</vt:lpstr>
      <vt:lpstr>Take Home Messages</vt:lpstr>
      <vt:lpstr>Questões?</vt:lpstr>
      <vt:lpstr>MUITO 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Fernando Frassetto</cp:lastModifiedBy>
  <cp:revision>130</cp:revision>
  <dcterms:created xsi:type="dcterms:W3CDTF">2024-02-22T18:43:09Z</dcterms:created>
  <dcterms:modified xsi:type="dcterms:W3CDTF">2024-05-28T12:57:18Z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